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21"/>
  </p:notesMasterIdLst>
  <p:sldIdLst>
    <p:sldId id="257" r:id="rId4"/>
    <p:sldId id="270" r:id="rId5"/>
    <p:sldId id="281" r:id="rId6"/>
    <p:sldId id="271" r:id="rId7"/>
    <p:sldId id="277" r:id="rId8"/>
    <p:sldId id="275" r:id="rId9"/>
    <p:sldId id="273" r:id="rId10"/>
    <p:sldId id="276" r:id="rId11"/>
    <p:sldId id="274" r:id="rId12"/>
    <p:sldId id="272" r:id="rId13"/>
    <p:sldId id="283" r:id="rId14"/>
    <p:sldId id="284" r:id="rId15"/>
    <p:sldId id="269" r:id="rId16"/>
    <p:sldId id="278" r:id="rId17"/>
    <p:sldId id="279" r:id="rId18"/>
    <p:sldId id="28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8F509-1ECF-4988-8533-56566AC0B61C}">
          <p14:sldIdLst>
            <p14:sldId id="257"/>
            <p14:sldId id="270"/>
            <p14:sldId id="281"/>
          </p14:sldIdLst>
        </p14:section>
        <p14:section name="Azure Storage Details" id="{6B53306D-CF12-4F1A-8F98-696CB3BC16EC}">
          <p14:sldIdLst>
            <p14:sldId id="271"/>
          </p14:sldIdLst>
        </p14:section>
        <p14:section name="Storage Service Structures" id="{E0DDB6EA-A5C8-4CCD-896C-9C3E1F8CF37A}">
          <p14:sldIdLst>
            <p14:sldId id="277"/>
            <p14:sldId id="275"/>
            <p14:sldId id="273"/>
            <p14:sldId id="276"/>
          </p14:sldIdLst>
        </p14:section>
        <p14:section name="Blob Details" id="{1E153640-149D-42A1-B840-FA5C37B795DD}">
          <p14:sldIdLst>
            <p14:sldId id="274"/>
            <p14:sldId id="272"/>
          </p14:sldIdLst>
        </p14:section>
        <p14:section name="Live Coding" id="{DBECB3E6-A840-4941-9E4B-D28321E8D941}">
          <p14:sldIdLst>
            <p14:sldId id="283"/>
            <p14:sldId id="284"/>
            <p14:sldId id="269"/>
          </p14:sldIdLst>
        </p14:section>
        <p14:section name="More Queue Patterns" id="{3BAA3AC6-C6B3-406E-96ED-6EB5CFCA3C95}">
          <p14:sldIdLst>
            <p14:sldId id="278"/>
            <p14:sldId id="279"/>
            <p14:sldId id="280"/>
          </p14:sldIdLst>
        </p14:section>
        <p14:section name="Live Coding" id="{3A0CEAA3-3AF1-47A5-B39B-81F6BA2170C1}">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0" autoAdjust="0"/>
    <p:restoredTop sz="94660"/>
  </p:normalViewPr>
  <p:slideViewPr>
    <p:cSldViewPr snapToGrid="0">
      <p:cViewPr>
        <p:scale>
          <a:sx n="62" d="100"/>
          <a:sy n="62" d="100"/>
        </p:scale>
        <p:origin x="36"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260143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58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4862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336937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43819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821086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38631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13444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18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31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4/17/2017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9.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docs.microsoft.com/en-us/azure/storage/storage-create-storage-accoun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2</a:t>
            </a:r>
            <a:br>
              <a:rPr lang="en-US" b="1" dirty="0"/>
            </a:br>
            <a:r>
              <a:rPr lang="en-US" b="1" dirty="0"/>
              <a:t>Exploring Azure Storage</a:t>
            </a:r>
            <a:endParaRPr lang="en-US" dirty="0"/>
          </a:p>
        </p:txBody>
      </p:sp>
      <p:sp>
        <p:nvSpPr>
          <p:cNvPr id="3" name="Title 1">
            <a:extLst>
              <a:ext uri="{FF2B5EF4-FFF2-40B4-BE49-F238E27FC236}">
                <a16:creationId xmlns:a16="http://schemas.microsoft.com/office/drawing/2014/main" id="{A28A78B7-3296-4B05-B8EB-96B74AFE6EE5}"/>
              </a:ext>
            </a:extLst>
          </p:cNvPr>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solidFill>
                  <a:schemeClr val="bg1"/>
                </a:solidFill>
              </a:rPr>
              <a:t>Blob Types</a:t>
            </a:r>
          </a:p>
        </p:txBody>
      </p:sp>
      <p:sp>
        <p:nvSpPr>
          <p:cNvPr id="79" name="Text Placeholder 2">
            <a:extLst>
              <a:ext uri="{FF2B5EF4-FFF2-40B4-BE49-F238E27FC236}">
                <a16:creationId xmlns:a16="http://schemas.microsoft.com/office/drawing/2014/main" id="{A556FE1F-5B02-49D7-B48B-107E16D2F65D}"/>
              </a:ext>
            </a:extLst>
          </p:cNvPr>
          <p:cNvSpPr>
            <a:spLocks noGrp="1"/>
          </p:cNvSpPr>
          <p:nvPr/>
        </p:nvSpPr>
        <p:spPr>
          <a:xfrm>
            <a:off x="136589" y="1255107"/>
            <a:ext cx="6857998" cy="494904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9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8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8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Block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Most object storage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Documents, images, video, etc.</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Append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Multi-writer append only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Logging, Big Data Analytics output</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Page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Page aligned random reads and writes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IaaS Disks, Event Hub, Block level backup</a:t>
            </a:r>
          </a:p>
        </p:txBody>
      </p:sp>
      <p:grpSp>
        <p:nvGrpSpPr>
          <p:cNvPr id="80" name="Group 79">
            <a:extLst>
              <a:ext uri="{FF2B5EF4-FFF2-40B4-BE49-F238E27FC236}">
                <a16:creationId xmlns:a16="http://schemas.microsoft.com/office/drawing/2014/main" id="{7292F9CE-E82D-44AE-AA73-C13DFC41DC6F}"/>
              </a:ext>
            </a:extLst>
          </p:cNvPr>
          <p:cNvGrpSpPr/>
          <p:nvPr/>
        </p:nvGrpSpPr>
        <p:grpSpPr>
          <a:xfrm>
            <a:off x="6562636" y="1829574"/>
            <a:ext cx="5400764" cy="1010320"/>
            <a:chOff x="5389473" y="2302818"/>
            <a:chExt cx="5400764" cy="1010320"/>
          </a:xfrm>
        </p:grpSpPr>
        <p:sp>
          <p:nvSpPr>
            <p:cNvPr id="112" name="Rectangle 111">
              <a:extLst>
                <a:ext uri="{FF2B5EF4-FFF2-40B4-BE49-F238E27FC236}">
                  <a16:creationId xmlns:a16="http://schemas.microsoft.com/office/drawing/2014/main" id="{0D073829-2D2F-4C90-B55D-8B44E77358E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13" name="Rectangle 112">
              <a:extLst>
                <a:ext uri="{FF2B5EF4-FFF2-40B4-BE49-F238E27FC236}">
                  <a16:creationId xmlns:a16="http://schemas.microsoft.com/office/drawing/2014/main" id="{717F7671-8DF1-4FC2-AD96-8351F5B5558B}"/>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14" name="Rectangle 113">
              <a:extLst>
                <a:ext uri="{FF2B5EF4-FFF2-40B4-BE49-F238E27FC236}">
                  <a16:creationId xmlns:a16="http://schemas.microsoft.com/office/drawing/2014/main" id="{1ABB2623-8BE1-43B8-B6C8-C5577A914A86}"/>
                </a:ext>
              </a:extLst>
            </p:cNvPr>
            <p:cNvSpPr/>
            <p:nvPr/>
          </p:nvSpPr>
          <p:spPr>
            <a:xfrm>
              <a:off x="7938614" y="2504700"/>
              <a:ext cx="932361" cy="621735"/>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5" name="Rectangle 114">
              <a:extLst>
                <a:ext uri="{FF2B5EF4-FFF2-40B4-BE49-F238E27FC236}">
                  <a16:creationId xmlns:a16="http://schemas.microsoft.com/office/drawing/2014/main" id="{B554BF60-2794-4050-8BCA-962B0B334420}"/>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6" name="Rectangle 115">
              <a:extLst>
                <a:ext uri="{FF2B5EF4-FFF2-40B4-BE49-F238E27FC236}">
                  <a16:creationId xmlns:a16="http://schemas.microsoft.com/office/drawing/2014/main" id="{F5EA221F-A73B-4A33-8E50-FF777F3EAE42}"/>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002814DF-7B90-49CD-AE85-792B55F83128}"/>
              </a:ext>
            </a:extLst>
          </p:cNvPr>
          <p:cNvGrpSpPr/>
          <p:nvPr/>
        </p:nvGrpSpPr>
        <p:grpSpPr>
          <a:xfrm>
            <a:off x="6637652" y="3448174"/>
            <a:ext cx="5400764" cy="1010320"/>
            <a:chOff x="5389473" y="2302818"/>
            <a:chExt cx="5400764" cy="1010320"/>
          </a:xfrm>
        </p:grpSpPr>
        <p:sp>
          <p:nvSpPr>
            <p:cNvPr id="107" name="Rectangle 106">
              <a:extLst>
                <a:ext uri="{FF2B5EF4-FFF2-40B4-BE49-F238E27FC236}">
                  <a16:creationId xmlns:a16="http://schemas.microsoft.com/office/drawing/2014/main" id="{DB1390F7-0ED5-4331-805F-ECF3450B2C2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08" name="Rectangle 107">
              <a:extLst>
                <a:ext uri="{FF2B5EF4-FFF2-40B4-BE49-F238E27FC236}">
                  <a16:creationId xmlns:a16="http://schemas.microsoft.com/office/drawing/2014/main" id="{0477A46D-11C1-44A6-9AC5-2818C8E51BC8}"/>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09" name="Rectangle 108">
              <a:extLst>
                <a:ext uri="{FF2B5EF4-FFF2-40B4-BE49-F238E27FC236}">
                  <a16:creationId xmlns:a16="http://schemas.microsoft.com/office/drawing/2014/main" id="{1626C85D-4284-4988-8680-1A16FA21C780}"/>
                </a:ext>
              </a:extLst>
            </p:cNvPr>
            <p:cNvSpPr/>
            <p:nvPr/>
          </p:nvSpPr>
          <p:spPr>
            <a:xfrm>
              <a:off x="7938614" y="2504700"/>
              <a:ext cx="932361"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0" name="Rectangle 109">
              <a:extLst>
                <a:ext uri="{FF2B5EF4-FFF2-40B4-BE49-F238E27FC236}">
                  <a16:creationId xmlns:a16="http://schemas.microsoft.com/office/drawing/2014/main" id="{8B082083-1D61-441C-BA03-4B55201936F1}"/>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1" name="Rectangle 110">
              <a:extLst>
                <a:ext uri="{FF2B5EF4-FFF2-40B4-BE49-F238E27FC236}">
                  <a16:creationId xmlns:a16="http://schemas.microsoft.com/office/drawing/2014/main" id="{6454B501-3103-4B99-A8BE-6F04F23F6FAE}"/>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26E21F38-9310-4325-9DAA-81DA05D08299}"/>
              </a:ext>
            </a:extLst>
          </p:cNvPr>
          <p:cNvGrpSpPr/>
          <p:nvPr/>
        </p:nvGrpSpPr>
        <p:grpSpPr>
          <a:xfrm>
            <a:off x="6562636" y="716134"/>
            <a:ext cx="1608057" cy="1010320"/>
            <a:chOff x="6219421" y="897902"/>
            <a:chExt cx="1608057" cy="1010320"/>
          </a:xfrm>
        </p:grpSpPr>
        <p:sp>
          <p:nvSpPr>
            <p:cNvPr id="105" name="Rectangle 104">
              <a:extLst>
                <a:ext uri="{FF2B5EF4-FFF2-40B4-BE49-F238E27FC236}">
                  <a16:creationId xmlns:a16="http://schemas.microsoft.com/office/drawing/2014/main" id="{7EAD8971-1EC0-41FA-AE79-47F45772817D}"/>
                </a:ext>
              </a:extLst>
            </p:cNvPr>
            <p:cNvSpPr/>
            <p:nvPr/>
          </p:nvSpPr>
          <p:spPr>
            <a:xfrm>
              <a:off x="6388154" y="1099784"/>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Image.jpg</a:t>
              </a:r>
            </a:p>
          </p:txBody>
        </p:sp>
        <p:sp>
          <p:nvSpPr>
            <p:cNvPr id="106" name="Rectangle 105">
              <a:extLst>
                <a:ext uri="{FF2B5EF4-FFF2-40B4-BE49-F238E27FC236}">
                  <a16:creationId xmlns:a16="http://schemas.microsoft.com/office/drawing/2014/main" id="{E667B686-42B8-44B7-A93A-FB0938345DB4}"/>
                </a:ext>
              </a:extLst>
            </p:cNvPr>
            <p:cNvSpPr/>
            <p:nvPr/>
          </p:nvSpPr>
          <p:spPr>
            <a:xfrm>
              <a:off x="6219421" y="897902"/>
              <a:ext cx="1608057"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C884B6A-4D79-405F-937C-80A6628480AE}"/>
              </a:ext>
            </a:extLst>
          </p:cNvPr>
          <p:cNvGrpSpPr/>
          <p:nvPr/>
        </p:nvGrpSpPr>
        <p:grpSpPr>
          <a:xfrm rot="16200000">
            <a:off x="8357010" y="3891852"/>
            <a:ext cx="2047684" cy="3657600"/>
            <a:chOff x="1305115" y="1828800"/>
            <a:chExt cx="2047684" cy="3657600"/>
          </a:xfrm>
          <a:solidFill>
            <a:srgbClr val="0078D7"/>
          </a:solidFill>
        </p:grpSpPr>
        <p:sp>
          <p:nvSpPr>
            <p:cNvPr id="87" name="Rectangle 86">
              <a:extLst>
                <a:ext uri="{FF2B5EF4-FFF2-40B4-BE49-F238E27FC236}">
                  <a16:creationId xmlns:a16="http://schemas.microsoft.com/office/drawing/2014/main" id="{021BE25A-E80F-4D91-B09B-FE4169BC8601}"/>
                </a:ext>
              </a:extLst>
            </p:cNvPr>
            <p:cNvSpPr/>
            <p:nvPr/>
          </p:nvSpPr>
          <p:spPr>
            <a:xfrm rot="5400000">
              <a:off x="800099" y="2933700"/>
              <a:ext cx="3657600" cy="1447800"/>
            </a:xfrm>
            <a:prstGeom prst="rect">
              <a:avLst/>
            </a:prstGeom>
            <a:grp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Sparse File </a:t>
              </a:r>
            </a:p>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512 byte aligned</a:t>
              </a:r>
            </a:p>
          </p:txBody>
        </p:sp>
        <p:cxnSp>
          <p:nvCxnSpPr>
            <p:cNvPr id="88" name="Straight Connector 87">
              <a:extLst>
                <a:ext uri="{FF2B5EF4-FFF2-40B4-BE49-F238E27FC236}">
                  <a16:creationId xmlns:a16="http://schemas.microsoft.com/office/drawing/2014/main" id="{AB5495B3-5858-4A79-942F-610A9317CA72}"/>
                </a:ext>
              </a:extLst>
            </p:cNvPr>
            <p:cNvCxnSpPr/>
            <p:nvPr/>
          </p:nvCxnSpPr>
          <p:spPr>
            <a:xfrm rot="5400000">
              <a:off x="875507" y="4457701"/>
              <a:ext cx="1753393" cy="794"/>
            </a:xfrm>
            <a:prstGeom prst="line">
              <a:avLst/>
            </a:prstGeom>
            <a:grpFill/>
            <a:ln w="50800" cap="flat" cmpd="sng" algn="ctr">
              <a:solidFill>
                <a:schemeClr val="bg1"/>
              </a:solidFill>
              <a:prstDash val="sysDot"/>
            </a:ln>
            <a:effectLst/>
          </p:spPr>
        </p:cxnSp>
        <p:sp>
          <p:nvSpPr>
            <p:cNvPr id="89" name="Rectangle 88">
              <a:extLst>
                <a:ext uri="{FF2B5EF4-FFF2-40B4-BE49-F238E27FC236}">
                  <a16:creationId xmlns:a16="http://schemas.microsoft.com/office/drawing/2014/main" id="{F6333DDD-33AB-41D8-A20F-D198B76C09CE}"/>
                </a:ext>
              </a:extLst>
            </p:cNvPr>
            <p:cNvSpPr/>
            <p:nvPr/>
          </p:nvSpPr>
          <p:spPr>
            <a:xfrm>
              <a:off x="1393941" y="2009004"/>
              <a:ext cx="449162"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512</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02BF1698-0621-49AC-80E9-44CD575BB93A}"/>
                </a:ext>
              </a:extLst>
            </p:cNvPr>
            <p:cNvSpPr/>
            <p:nvPr/>
          </p:nvSpPr>
          <p:spPr>
            <a:xfrm>
              <a:off x="1305115" y="2313801"/>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1024</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1365F157-B2E1-473C-BFCD-E37164456197}"/>
                </a:ext>
              </a:extLst>
            </p:cNvPr>
            <p:cNvCxnSpPr/>
            <p:nvPr/>
          </p:nvCxnSpPr>
          <p:spPr>
            <a:xfrm>
              <a:off x="1904999" y="2133600"/>
              <a:ext cx="1447800" cy="1588"/>
            </a:xfrm>
            <a:prstGeom prst="line">
              <a:avLst/>
            </a:prstGeom>
            <a:grpFill/>
            <a:ln w="9525" cap="flat" cmpd="sng" algn="ctr">
              <a:solidFill>
                <a:schemeClr val="bg1"/>
              </a:solidFill>
              <a:prstDash val="sysDash"/>
            </a:ln>
            <a:effectLst/>
          </p:spPr>
        </p:cxnSp>
        <p:cxnSp>
          <p:nvCxnSpPr>
            <p:cNvPr id="92" name="Straight Connector 91">
              <a:extLst>
                <a:ext uri="{FF2B5EF4-FFF2-40B4-BE49-F238E27FC236}">
                  <a16:creationId xmlns:a16="http://schemas.microsoft.com/office/drawing/2014/main" id="{A41DDD40-182C-42B2-87A1-FE62491D6042}"/>
                </a:ext>
              </a:extLst>
            </p:cNvPr>
            <p:cNvCxnSpPr/>
            <p:nvPr/>
          </p:nvCxnSpPr>
          <p:spPr>
            <a:xfrm>
              <a:off x="1904999" y="4267200"/>
              <a:ext cx="1447800" cy="1588"/>
            </a:xfrm>
            <a:prstGeom prst="line">
              <a:avLst/>
            </a:prstGeom>
            <a:grpFill/>
            <a:ln w="9525" cap="flat" cmpd="sng" algn="ctr">
              <a:solidFill>
                <a:schemeClr val="bg1"/>
              </a:solidFill>
              <a:prstDash val="sysDash"/>
            </a:ln>
            <a:effectLst/>
          </p:spPr>
        </p:cxnSp>
        <p:cxnSp>
          <p:nvCxnSpPr>
            <p:cNvPr id="93" name="Straight Connector 92">
              <a:extLst>
                <a:ext uri="{FF2B5EF4-FFF2-40B4-BE49-F238E27FC236}">
                  <a16:creationId xmlns:a16="http://schemas.microsoft.com/office/drawing/2014/main" id="{A4501748-8DFE-42F2-9ABA-23B1B53FEFB2}"/>
                </a:ext>
              </a:extLst>
            </p:cNvPr>
            <p:cNvCxnSpPr/>
            <p:nvPr/>
          </p:nvCxnSpPr>
          <p:spPr>
            <a:xfrm>
              <a:off x="1904999" y="4572000"/>
              <a:ext cx="1447800" cy="1588"/>
            </a:xfrm>
            <a:prstGeom prst="line">
              <a:avLst/>
            </a:prstGeom>
            <a:grpFill/>
            <a:ln w="9525" cap="flat" cmpd="sng" algn="ctr">
              <a:solidFill>
                <a:schemeClr val="bg1"/>
              </a:solidFill>
              <a:prstDash val="sysDash"/>
            </a:ln>
            <a:effectLst/>
          </p:spPr>
        </p:cxnSp>
        <p:cxnSp>
          <p:nvCxnSpPr>
            <p:cNvPr id="94" name="Straight Connector 93">
              <a:extLst>
                <a:ext uri="{FF2B5EF4-FFF2-40B4-BE49-F238E27FC236}">
                  <a16:creationId xmlns:a16="http://schemas.microsoft.com/office/drawing/2014/main" id="{C6902EAA-3E06-42D0-92A3-98005579F7BC}"/>
                </a:ext>
              </a:extLst>
            </p:cNvPr>
            <p:cNvCxnSpPr/>
            <p:nvPr/>
          </p:nvCxnSpPr>
          <p:spPr>
            <a:xfrm>
              <a:off x="1904999" y="2436812"/>
              <a:ext cx="1447800" cy="1588"/>
            </a:xfrm>
            <a:prstGeom prst="line">
              <a:avLst/>
            </a:prstGeom>
            <a:grpFill/>
            <a:ln w="9525" cap="flat" cmpd="sng" algn="ctr">
              <a:solidFill>
                <a:schemeClr val="bg1"/>
              </a:solidFill>
              <a:prstDash val="sysDash"/>
            </a:ln>
            <a:effectLst/>
          </p:spPr>
        </p:cxnSp>
        <p:cxnSp>
          <p:nvCxnSpPr>
            <p:cNvPr id="95" name="Straight Connector 94">
              <a:extLst>
                <a:ext uri="{FF2B5EF4-FFF2-40B4-BE49-F238E27FC236}">
                  <a16:creationId xmlns:a16="http://schemas.microsoft.com/office/drawing/2014/main" id="{7CBEA041-F3EC-433B-BCAE-B58A92362128}"/>
                </a:ext>
              </a:extLst>
            </p:cNvPr>
            <p:cNvCxnSpPr/>
            <p:nvPr/>
          </p:nvCxnSpPr>
          <p:spPr>
            <a:xfrm>
              <a:off x="1904999" y="2741612"/>
              <a:ext cx="1447800" cy="1588"/>
            </a:xfrm>
            <a:prstGeom prst="line">
              <a:avLst/>
            </a:prstGeom>
            <a:grpFill/>
            <a:ln w="9525" cap="flat" cmpd="sng" algn="ctr">
              <a:solidFill>
                <a:schemeClr val="bg1"/>
              </a:solidFill>
              <a:prstDash val="sysDash"/>
            </a:ln>
            <a:effectLst/>
          </p:spPr>
        </p:cxnSp>
        <p:cxnSp>
          <p:nvCxnSpPr>
            <p:cNvPr id="96" name="Straight Connector 95">
              <a:extLst>
                <a:ext uri="{FF2B5EF4-FFF2-40B4-BE49-F238E27FC236}">
                  <a16:creationId xmlns:a16="http://schemas.microsoft.com/office/drawing/2014/main" id="{493ADF92-47A1-445D-A0D7-056124FDFF71}"/>
                </a:ext>
              </a:extLst>
            </p:cNvPr>
            <p:cNvCxnSpPr/>
            <p:nvPr/>
          </p:nvCxnSpPr>
          <p:spPr>
            <a:xfrm>
              <a:off x="1904999" y="3046412"/>
              <a:ext cx="1447800" cy="1588"/>
            </a:xfrm>
            <a:prstGeom prst="line">
              <a:avLst/>
            </a:prstGeom>
            <a:grpFill/>
            <a:ln w="9525" cap="flat" cmpd="sng" algn="ctr">
              <a:solidFill>
                <a:schemeClr val="bg1"/>
              </a:solidFill>
              <a:prstDash val="sysDash"/>
            </a:ln>
            <a:effectLst/>
          </p:spPr>
        </p:cxnSp>
        <p:cxnSp>
          <p:nvCxnSpPr>
            <p:cNvPr id="97" name="Straight Connector 96">
              <a:extLst>
                <a:ext uri="{FF2B5EF4-FFF2-40B4-BE49-F238E27FC236}">
                  <a16:creationId xmlns:a16="http://schemas.microsoft.com/office/drawing/2014/main" id="{36FA0C80-6821-4BD6-954C-CAF80EFD0364}"/>
                </a:ext>
              </a:extLst>
            </p:cNvPr>
            <p:cNvCxnSpPr/>
            <p:nvPr/>
          </p:nvCxnSpPr>
          <p:spPr>
            <a:xfrm>
              <a:off x="1904999" y="3351212"/>
              <a:ext cx="1447800" cy="1588"/>
            </a:xfrm>
            <a:prstGeom prst="line">
              <a:avLst/>
            </a:prstGeom>
            <a:grpFill/>
            <a:ln w="9525" cap="flat" cmpd="sng" algn="ctr">
              <a:solidFill>
                <a:schemeClr val="bg1"/>
              </a:solidFill>
              <a:prstDash val="sysDash"/>
            </a:ln>
            <a:effectLst/>
          </p:spPr>
        </p:cxnSp>
        <p:cxnSp>
          <p:nvCxnSpPr>
            <p:cNvPr id="98" name="Straight Connector 97">
              <a:extLst>
                <a:ext uri="{FF2B5EF4-FFF2-40B4-BE49-F238E27FC236}">
                  <a16:creationId xmlns:a16="http://schemas.microsoft.com/office/drawing/2014/main" id="{D8A27FD4-5EAD-4EEF-9D1E-9FEC7C8F6B50}"/>
                </a:ext>
              </a:extLst>
            </p:cNvPr>
            <p:cNvCxnSpPr/>
            <p:nvPr/>
          </p:nvCxnSpPr>
          <p:spPr>
            <a:xfrm>
              <a:off x="1904999" y="3656012"/>
              <a:ext cx="1447800" cy="1588"/>
            </a:xfrm>
            <a:prstGeom prst="line">
              <a:avLst/>
            </a:prstGeom>
            <a:grpFill/>
            <a:ln w="9525" cap="flat" cmpd="sng" algn="ctr">
              <a:solidFill>
                <a:schemeClr val="bg1"/>
              </a:solidFill>
              <a:prstDash val="sysDash"/>
            </a:ln>
            <a:effectLst/>
          </p:spPr>
        </p:cxnSp>
        <p:cxnSp>
          <p:nvCxnSpPr>
            <p:cNvPr id="99" name="Straight Connector 98">
              <a:extLst>
                <a:ext uri="{FF2B5EF4-FFF2-40B4-BE49-F238E27FC236}">
                  <a16:creationId xmlns:a16="http://schemas.microsoft.com/office/drawing/2014/main" id="{2B798055-597F-4A7B-8200-7EE7E72036CB}"/>
                </a:ext>
              </a:extLst>
            </p:cNvPr>
            <p:cNvCxnSpPr/>
            <p:nvPr/>
          </p:nvCxnSpPr>
          <p:spPr>
            <a:xfrm>
              <a:off x="1904999" y="3960812"/>
              <a:ext cx="1447800" cy="1588"/>
            </a:xfrm>
            <a:prstGeom prst="line">
              <a:avLst/>
            </a:prstGeom>
            <a:grpFill/>
            <a:ln w="9525" cap="flat" cmpd="sng" algn="ctr">
              <a:solidFill>
                <a:schemeClr val="bg1"/>
              </a:solidFill>
              <a:prstDash val="sysDash"/>
            </a:ln>
            <a:effectLst/>
          </p:spPr>
        </p:cxnSp>
        <p:cxnSp>
          <p:nvCxnSpPr>
            <p:cNvPr id="100" name="Straight Connector 99">
              <a:extLst>
                <a:ext uri="{FF2B5EF4-FFF2-40B4-BE49-F238E27FC236}">
                  <a16:creationId xmlns:a16="http://schemas.microsoft.com/office/drawing/2014/main" id="{490ED1F8-5B63-4454-8892-CA1064A4D526}"/>
                </a:ext>
              </a:extLst>
            </p:cNvPr>
            <p:cNvCxnSpPr/>
            <p:nvPr/>
          </p:nvCxnSpPr>
          <p:spPr>
            <a:xfrm>
              <a:off x="1904999" y="4876800"/>
              <a:ext cx="1447800" cy="1588"/>
            </a:xfrm>
            <a:prstGeom prst="line">
              <a:avLst/>
            </a:prstGeom>
            <a:grpFill/>
            <a:ln w="9525" cap="flat" cmpd="sng" algn="ctr">
              <a:solidFill>
                <a:schemeClr val="bg1"/>
              </a:solidFill>
              <a:prstDash val="sysDash"/>
            </a:ln>
            <a:effectLst/>
          </p:spPr>
        </p:cxnSp>
        <p:cxnSp>
          <p:nvCxnSpPr>
            <p:cNvPr id="101" name="Straight Connector 100">
              <a:extLst>
                <a:ext uri="{FF2B5EF4-FFF2-40B4-BE49-F238E27FC236}">
                  <a16:creationId xmlns:a16="http://schemas.microsoft.com/office/drawing/2014/main" id="{1FE41368-142E-4CC1-963C-846F731F2AE2}"/>
                </a:ext>
              </a:extLst>
            </p:cNvPr>
            <p:cNvCxnSpPr/>
            <p:nvPr/>
          </p:nvCxnSpPr>
          <p:spPr>
            <a:xfrm>
              <a:off x="1904999" y="5181600"/>
              <a:ext cx="1447800" cy="1588"/>
            </a:xfrm>
            <a:prstGeom prst="line">
              <a:avLst/>
            </a:prstGeom>
            <a:grpFill/>
            <a:ln w="9525" cap="flat" cmpd="sng" algn="ctr">
              <a:solidFill>
                <a:schemeClr val="bg1"/>
              </a:solidFill>
              <a:prstDash val="sysDash"/>
            </a:ln>
            <a:effectLst/>
          </p:spPr>
        </p:cxnSp>
        <p:sp>
          <p:nvSpPr>
            <p:cNvPr id="102" name="Rectangle 101">
              <a:extLst>
                <a:ext uri="{FF2B5EF4-FFF2-40B4-BE49-F238E27FC236}">
                  <a16:creationId xmlns:a16="http://schemas.microsoft.com/office/drawing/2014/main" id="{781A5B8F-740A-4728-B1B6-69F386D3D58F}"/>
                </a:ext>
              </a:extLst>
            </p:cNvPr>
            <p:cNvSpPr/>
            <p:nvPr/>
          </p:nvSpPr>
          <p:spPr>
            <a:xfrm>
              <a:off x="1308128" y="26142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1536</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A5EED8BF-E457-4703-94ED-7D6C38A8B059}"/>
                </a:ext>
              </a:extLst>
            </p:cNvPr>
            <p:cNvSpPr/>
            <p:nvPr/>
          </p:nvSpPr>
          <p:spPr>
            <a:xfrm>
              <a:off x="1316079" y="29190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2048</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A5EA5311-866B-40AB-B0D3-398189BACF0A}"/>
                </a:ext>
              </a:extLst>
            </p:cNvPr>
            <p:cNvSpPr/>
            <p:nvPr/>
          </p:nvSpPr>
          <p:spPr>
            <a:xfrm>
              <a:off x="1316079" y="32238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2560</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89182DAA-9C91-44B7-95D5-E593701C16AD}"/>
              </a:ext>
            </a:extLst>
          </p:cNvPr>
          <p:cNvSpPr/>
          <p:nvPr/>
        </p:nvSpPr>
        <p:spPr>
          <a:xfrm>
            <a:off x="7535066" y="4698236"/>
            <a:ext cx="632530" cy="1446374"/>
          </a:xfrm>
          <a:prstGeom prst="rect">
            <a:avLst/>
          </a:prstGeom>
          <a:solidFill>
            <a:srgbClr val="107C10"/>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2043A746-9ECF-4E30-967A-0752E515241A}"/>
              </a:ext>
            </a:extLst>
          </p:cNvPr>
          <p:cNvSpPr/>
          <p:nvPr/>
        </p:nvSpPr>
        <p:spPr>
          <a:xfrm>
            <a:off x="8466452" y="4696810"/>
            <a:ext cx="304800" cy="1447800"/>
          </a:xfrm>
          <a:prstGeom prst="rect">
            <a:avLst/>
          </a:prstGeom>
          <a:solidFill>
            <a:srgbClr val="5C2D9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C6CDF98F-22A9-4BDE-91B1-D79BDFE12B25}"/>
              </a:ext>
            </a:extLst>
          </p:cNvPr>
          <p:cNvSpPr/>
          <p:nvPr/>
        </p:nvSpPr>
        <p:spPr>
          <a:xfrm>
            <a:off x="9381588" y="4696809"/>
            <a:ext cx="304800" cy="1447800"/>
          </a:xfrm>
          <a:prstGeom prst="rect">
            <a:avLst/>
          </a:prstGeom>
          <a:solidFill>
            <a:srgbClr val="D83B0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10741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790296" cy="917575"/>
          </a:xfrm>
        </p:spPr>
        <p:txBody>
          <a:bodyPr/>
          <a:lstStyle/>
          <a:p>
            <a:r>
              <a:rPr lang="en-US" dirty="0"/>
              <a:t>Create Azure Storage Account : Portal</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835325" cy="3385542"/>
          </a:xfrm>
          <a:prstGeom prst="rect">
            <a:avLst/>
          </a:prstGeom>
        </p:spPr>
        <p:txBody>
          <a:bodyPr wrap="square">
            <a:spAutoFit/>
          </a:bodyPr>
          <a:lstStyle/>
          <a:p>
            <a:pPr marL="342900" indent="-342900">
              <a:buFont typeface="+mj-lt"/>
              <a:buAutoNum type="arabicPeriod"/>
            </a:pPr>
            <a:r>
              <a:rPr lang="en-US" dirty="0"/>
              <a:t>Sign in to the </a:t>
            </a:r>
            <a:r>
              <a:rPr lang="en-US" dirty="0">
                <a:hlinkClick r:id="rId3"/>
              </a:rPr>
              <a:t>Azure portal</a:t>
            </a:r>
            <a:r>
              <a:rPr lang="en-US" dirty="0"/>
              <a:t>.</a:t>
            </a:r>
          </a:p>
          <a:p>
            <a:pPr marL="342900" indent="-342900">
              <a:buFont typeface="+mj-lt"/>
              <a:buAutoNum type="arabicPeriod"/>
            </a:pPr>
            <a:r>
              <a:rPr lang="en-US" dirty="0"/>
              <a:t>On the Hub menu, select </a:t>
            </a:r>
            <a:r>
              <a:rPr lang="en-US" b="1" dirty="0"/>
              <a:t>New</a:t>
            </a:r>
            <a:r>
              <a:rPr lang="en-US" dirty="0"/>
              <a:t> -&gt; </a:t>
            </a:r>
            <a:r>
              <a:rPr lang="en-US" b="1" dirty="0"/>
              <a:t>Storage</a:t>
            </a:r>
            <a:r>
              <a:rPr lang="en-US" dirty="0"/>
              <a:t> -&gt; </a:t>
            </a:r>
            <a:r>
              <a:rPr lang="en-US" b="1" dirty="0"/>
              <a:t>Storage account</a:t>
            </a:r>
            <a:r>
              <a:rPr lang="en-US" dirty="0"/>
              <a:t>.</a:t>
            </a:r>
          </a:p>
          <a:p>
            <a:pPr marL="342900" indent="-342900">
              <a:buFont typeface="+mj-lt"/>
              <a:buAutoNum type="arabicPeriod"/>
            </a:pPr>
            <a:r>
              <a:rPr lang="en-US" dirty="0"/>
              <a:t>Enter a name for your storage account. </a:t>
            </a:r>
            <a:br>
              <a:rPr lang="en-US" dirty="0"/>
            </a:br>
            <a:r>
              <a:rPr lang="en-US" dirty="0"/>
              <a:t>(the storage account name will be used to address your objects in Azure Storage)</a:t>
            </a:r>
          </a:p>
          <a:p>
            <a:pPr marL="342900" indent="-342900">
              <a:buFont typeface="+mj-lt"/>
              <a:buAutoNum type="arabicPeriod"/>
            </a:pPr>
            <a:r>
              <a:rPr lang="en-US" dirty="0"/>
              <a:t>Select the type of storage account: </a:t>
            </a:r>
            <a:r>
              <a:rPr lang="en-US" b="1" dirty="0"/>
              <a:t>General purpose</a:t>
            </a:r>
          </a:p>
          <a:p>
            <a:pPr marL="342900" indent="-342900">
              <a:buFont typeface="+mj-lt"/>
              <a:buAutoNum type="arabicPeriod"/>
            </a:pPr>
            <a:r>
              <a:rPr lang="en-US" dirty="0"/>
              <a:t>Specify the performance tier: </a:t>
            </a:r>
            <a:r>
              <a:rPr lang="en-US" b="1" dirty="0"/>
              <a:t>Standard</a:t>
            </a:r>
          </a:p>
          <a:p>
            <a:pPr marL="342900" indent="-342900">
              <a:buFont typeface="+mj-lt"/>
              <a:buAutoNum type="arabicPeriod"/>
            </a:pPr>
            <a:r>
              <a:rPr lang="en-US" dirty="0"/>
              <a:t>Select the replication option for the storage account: </a:t>
            </a:r>
            <a:r>
              <a:rPr lang="en-US" b="1" dirty="0"/>
              <a:t>LRS</a:t>
            </a:r>
          </a:p>
          <a:p>
            <a:pPr marL="342900" indent="-342900">
              <a:buFont typeface="+mj-lt"/>
              <a:buAutoNum type="arabicPeriod"/>
            </a:pPr>
            <a:r>
              <a:rPr lang="en-US" dirty="0"/>
              <a:t>Select the subscription in which you want to create the new storage account.</a:t>
            </a:r>
          </a:p>
          <a:p>
            <a:pPr marL="342900" indent="-342900">
              <a:buFont typeface="+mj-lt"/>
              <a:buAutoNum type="arabicPeriod"/>
            </a:pPr>
            <a:r>
              <a:rPr lang="en-US" dirty="0"/>
              <a:t>Specify a new resource group or select an existing resource group. </a:t>
            </a:r>
          </a:p>
          <a:p>
            <a:pPr marL="342900" indent="-342900">
              <a:buFont typeface="+mj-lt"/>
              <a:buAutoNum type="arabicPeriod"/>
            </a:pPr>
            <a:r>
              <a:rPr lang="en-US" dirty="0"/>
              <a:t>Select the geographic location for your storage account. </a:t>
            </a:r>
          </a:p>
          <a:p>
            <a:pPr marL="342900" indent="-342900">
              <a:buFont typeface="+mj-lt"/>
              <a:buAutoNum type="arabicPeriod"/>
            </a:pPr>
            <a:r>
              <a:rPr lang="en-US" dirty="0"/>
              <a:t>Click </a:t>
            </a:r>
            <a:r>
              <a:rPr lang="en-US" b="1" dirty="0"/>
              <a:t>Create</a:t>
            </a:r>
            <a:r>
              <a:rPr lang="en-US" dirty="0"/>
              <a:t> to create the storage account.</a:t>
            </a:r>
            <a:endParaRPr lang="en-US" sz="1600" dirty="0">
              <a:hlinkClick r:id="rId4"/>
            </a:endParaRPr>
          </a:p>
          <a:p>
            <a:pPr algn="r"/>
            <a:r>
              <a:rPr lang="en-US" sz="1600" dirty="0">
                <a:hlinkClick r:id="rId4"/>
              </a:rPr>
              <a:t>docs.microsoft.com/</a:t>
            </a:r>
            <a:r>
              <a:rPr lang="en-US" sz="1600" dirty="0" err="1">
                <a:hlinkClick r:id="rId4"/>
              </a:rPr>
              <a:t>en</a:t>
            </a:r>
            <a:r>
              <a:rPr lang="en-US" sz="1600" dirty="0">
                <a:hlinkClick r:id="rId4"/>
              </a:rPr>
              <a:t>-us/azure/storage/storage-create-storage-account</a:t>
            </a:r>
            <a:endParaRPr lang="fr-CA" sz="1600" dirty="0"/>
          </a:p>
        </p:txBody>
      </p:sp>
    </p:spTree>
    <p:extLst>
      <p:ext uri="{BB962C8B-B14F-4D97-AF65-F5344CB8AC3E}">
        <p14:creationId xmlns:p14="http://schemas.microsoft.com/office/powerpoint/2010/main" val="315740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567459" cy="917575"/>
          </a:xfrm>
        </p:spPr>
        <p:txBody>
          <a:bodyPr/>
          <a:lstStyle/>
          <a:p>
            <a:r>
              <a:rPr lang="en-US" dirty="0"/>
              <a:t>Create Azure Storage Account: CLI 2.0</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749307" cy="2800767"/>
          </a:xfrm>
          <a:prstGeom prst="rect">
            <a:avLst/>
          </a:prstGeom>
        </p:spPr>
        <p:txBody>
          <a:bodyPr wrap="none">
            <a:spAutoFit/>
          </a:bodyPr>
          <a:lstStyle/>
          <a:p>
            <a:r>
              <a:rPr lang="en-US" sz="1600" dirty="0" err="1"/>
              <a:t>az</a:t>
            </a:r>
            <a:r>
              <a:rPr lang="en-US" sz="1600" dirty="0"/>
              <a:t> login</a:t>
            </a:r>
          </a:p>
          <a:p>
            <a:endParaRPr lang="en-US" sz="1600" dirty="0"/>
          </a:p>
          <a:p>
            <a:r>
              <a:rPr lang="en-US" sz="1600" dirty="0" err="1"/>
              <a:t>az</a:t>
            </a:r>
            <a:r>
              <a:rPr lang="en-US" sz="1600" dirty="0"/>
              <a:t> account list</a:t>
            </a:r>
          </a:p>
          <a:p>
            <a:endParaRPr lang="en-US" sz="1600" dirty="0"/>
          </a:p>
          <a:p>
            <a:r>
              <a:rPr lang="en-US" sz="1600" dirty="0" err="1"/>
              <a:t>az</a:t>
            </a:r>
            <a:r>
              <a:rPr lang="en-US" sz="1600" dirty="0"/>
              <a:t> account set --subscription ‘MSDN MVP’</a:t>
            </a:r>
          </a:p>
          <a:p>
            <a:endParaRPr lang="fr-CA" sz="1600" dirty="0"/>
          </a:p>
          <a:p>
            <a:r>
              <a:rPr lang="fr-CA" sz="1600" dirty="0" err="1"/>
              <a:t>az</a:t>
            </a:r>
            <a:r>
              <a:rPr lang="fr-CA" sz="1600" dirty="0"/>
              <a:t> group </a:t>
            </a:r>
            <a:r>
              <a:rPr lang="fr-CA" sz="1600" dirty="0" err="1"/>
              <a:t>create</a:t>
            </a:r>
            <a:r>
              <a:rPr lang="fr-CA" sz="1600" dirty="0"/>
              <a:t> --</a:t>
            </a:r>
            <a:r>
              <a:rPr lang="fr-CA" sz="1600" dirty="0" err="1"/>
              <a:t>name</a:t>
            </a:r>
            <a:r>
              <a:rPr lang="fr-CA" sz="1600" dirty="0"/>
              <a:t> </a:t>
            </a:r>
            <a:r>
              <a:rPr lang="fr-CA" sz="1600" dirty="0" err="1"/>
              <a:t>demo</a:t>
            </a:r>
            <a:r>
              <a:rPr lang="fr-CA" sz="1600" dirty="0"/>
              <a:t> --location </a:t>
            </a:r>
            <a:r>
              <a:rPr lang="fr-CA" sz="1600" dirty="0" err="1"/>
              <a:t>canadaeast</a:t>
            </a:r>
            <a:br>
              <a:rPr lang="fr-CA" sz="1600" dirty="0"/>
            </a:br>
            <a:endParaRPr lang="fr-CA" sz="1600" dirty="0"/>
          </a:p>
          <a:p>
            <a:r>
              <a:rPr lang="en-US" sz="1600" dirty="0" err="1"/>
              <a:t>az</a:t>
            </a:r>
            <a:r>
              <a:rPr lang="en-US" sz="1600" dirty="0"/>
              <a:t> storage account create  --resource-group demo --location </a:t>
            </a:r>
            <a:r>
              <a:rPr lang="en-US" sz="1600" dirty="0" err="1"/>
              <a:t>canadaeast</a:t>
            </a:r>
            <a:r>
              <a:rPr lang="en-US" sz="1600" dirty="0"/>
              <a:t> --name </a:t>
            </a:r>
            <a:r>
              <a:rPr lang="en-US" sz="1600" dirty="0" err="1"/>
              <a:t>gabdemosa</a:t>
            </a:r>
            <a:r>
              <a:rPr lang="en-US" sz="1600" dirty="0"/>
              <a:t> --</a:t>
            </a:r>
            <a:r>
              <a:rPr lang="en-US" sz="1600" dirty="0" err="1"/>
              <a:t>sku</a:t>
            </a:r>
            <a:r>
              <a:rPr lang="en-US" sz="1600" dirty="0"/>
              <a:t> </a:t>
            </a:r>
            <a:r>
              <a:rPr lang="en-US" sz="1600" dirty="0" err="1"/>
              <a:t>Standard_LRS</a:t>
            </a:r>
            <a:r>
              <a:rPr lang="en-US" sz="1600" dirty="0"/>
              <a:t> --kind Storage</a:t>
            </a:r>
          </a:p>
          <a:p>
            <a:endParaRPr lang="en-US" sz="1600" dirty="0"/>
          </a:p>
          <a:p>
            <a:r>
              <a:rPr lang="en-US" sz="1600" dirty="0" err="1"/>
              <a:t>az</a:t>
            </a:r>
            <a:r>
              <a:rPr lang="en-US" sz="1600" dirty="0"/>
              <a:t> storage account show-connection-string --resource-group demo --name </a:t>
            </a:r>
            <a:r>
              <a:rPr lang="en-US" sz="1600" dirty="0" err="1"/>
              <a:t>gabdemosa</a:t>
            </a:r>
            <a:endParaRPr lang="fr-CA" sz="1600" dirty="0"/>
          </a:p>
        </p:txBody>
      </p:sp>
    </p:spTree>
    <p:extLst>
      <p:ext uri="{BB962C8B-B14F-4D97-AF65-F5344CB8AC3E}">
        <p14:creationId xmlns:p14="http://schemas.microsoft.com/office/powerpoint/2010/main" val="20376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Competing Consumers</a:t>
            </a:r>
            <a:endParaRPr lang="fr-CA" dirty="0"/>
          </a:p>
        </p:txBody>
      </p:sp>
      <p:pic>
        <p:nvPicPr>
          <p:cNvPr id="6" name="Picture 5">
            <a:extLst>
              <a:ext uri="{FF2B5EF4-FFF2-40B4-BE49-F238E27FC236}">
                <a16:creationId xmlns:a16="http://schemas.microsoft.com/office/drawing/2014/main" id="{DD4B6EEF-E993-4ADE-A549-1BA8731B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000250"/>
            <a:ext cx="7315200" cy="2857500"/>
          </a:xfrm>
          <a:prstGeom prst="rect">
            <a:avLst/>
          </a:prstGeom>
        </p:spPr>
      </p:pic>
    </p:spTree>
    <p:extLst>
      <p:ext uri="{BB962C8B-B14F-4D97-AF65-F5344CB8AC3E}">
        <p14:creationId xmlns:p14="http://schemas.microsoft.com/office/powerpoint/2010/main" val="27333837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8" name="Picture 7">
            <a:extLst>
              <a:ext uri="{FF2B5EF4-FFF2-40B4-BE49-F238E27FC236}">
                <a16:creationId xmlns:a16="http://schemas.microsoft.com/office/drawing/2014/main" id="{19F7649F-36D3-4538-B0B5-2139663BF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185987"/>
            <a:ext cx="5791200" cy="2486025"/>
          </a:xfrm>
          <a:prstGeom prst="rect">
            <a:avLst/>
          </a:prstGeom>
        </p:spPr>
      </p:pic>
    </p:spTree>
    <p:extLst>
      <p:ext uri="{BB962C8B-B14F-4D97-AF65-F5344CB8AC3E}">
        <p14:creationId xmlns:p14="http://schemas.microsoft.com/office/powerpoint/2010/main" val="20605853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3" name="Picture 2">
            <a:extLst>
              <a:ext uri="{FF2B5EF4-FFF2-40B4-BE49-F238E27FC236}">
                <a16:creationId xmlns:a16="http://schemas.microsoft.com/office/drawing/2014/main" id="{42B95688-AF31-4C43-A982-B4E75AEA0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524" y="127707"/>
            <a:ext cx="6181725" cy="5019675"/>
          </a:xfrm>
          <a:prstGeom prst="rect">
            <a:avLst/>
          </a:prstGeom>
        </p:spPr>
      </p:pic>
    </p:spTree>
    <p:extLst>
      <p:ext uri="{BB962C8B-B14F-4D97-AF65-F5344CB8AC3E}">
        <p14:creationId xmlns:p14="http://schemas.microsoft.com/office/powerpoint/2010/main" val="14115907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sz="9411" b="1" dirty="0">
                <a:solidFill>
                  <a:schemeClr val="bg1"/>
                </a:solidFill>
              </a:rPr>
              <a:t>Q&amp;A</a:t>
            </a:r>
            <a:endParaRPr lang="en-US" dirty="0"/>
          </a:p>
        </p:txBody>
      </p:sp>
    </p:spTree>
    <p:extLst>
      <p:ext uri="{BB962C8B-B14F-4D97-AF65-F5344CB8AC3E}">
        <p14:creationId xmlns:p14="http://schemas.microsoft.com/office/powerpoint/2010/main" val="93342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US" sz="4000" dirty="0"/>
              <a:t>We will capture text that is entered in a web form. Next we will encapsulate the text in a message that is then be submitted to an Azure Storage Queue. This way, we can accept an unpredictable amount of messages. Each message then will be processed asynchronously for sentiment analysis. </a:t>
            </a:r>
            <a:endParaRPr lang="fr-CA" sz="4000" dirty="0"/>
          </a:p>
        </p:txBody>
      </p:sp>
    </p:spTree>
    <p:extLst>
      <p:ext uri="{BB962C8B-B14F-4D97-AF65-F5344CB8AC3E}">
        <p14:creationId xmlns:p14="http://schemas.microsoft.com/office/powerpoint/2010/main" val="37068837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Queue-Based Load Leveling</a:t>
            </a:r>
            <a:endParaRPr lang="fr-CA" dirty="0"/>
          </a:p>
        </p:txBody>
      </p:sp>
      <p:pic>
        <p:nvPicPr>
          <p:cNvPr id="4" name="Picture 3">
            <a:extLst>
              <a:ext uri="{FF2B5EF4-FFF2-40B4-BE49-F238E27FC236}">
                <a16:creationId xmlns:a16="http://schemas.microsoft.com/office/drawing/2014/main" id="{9F9ECE3C-ABEB-4156-B1B7-D268D070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37" y="2143125"/>
            <a:ext cx="7248525" cy="2571750"/>
          </a:xfrm>
          <a:prstGeom prst="rect">
            <a:avLst/>
          </a:prstGeom>
        </p:spPr>
      </p:pic>
    </p:spTree>
    <p:extLst>
      <p:ext uri="{BB962C8B-B14F-4D97-AF65-F5344CB8AC3E}">
        <p14:creationId xmlns:p14="http://schemas.microsoft.com/office/powerpoint/2010/main" val="34695417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Storage Services</a:t>
            </a:r>
          </a:p>
        </p:txBody>
      </p:sp>
      <p:sp>
        <p:nvSpPr>
          <p:cNvPr id="264" name="Rectangle 263">
            <a:extLst>
              <a:ext uri="{FF2B5EF4-FFF2-40B4-BE49-F238E27FC236}">
                <a16:creationId xmlns:a16="http://schemas.microsoft.com/office/drawing/2014/main" id="{1A89CEAD-911E-43F4-90D3-F8C010BA531A}"/>
              </a:ext>
            </a:extLst>
          </p:cNvPr>
          <p:cNvSpPr/>
          <p:nvPr/>
        </p:nvSpPr>
        <p:spPr bwMode="auto">
          <a:xfrm>
            <a:off x="2551965"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Files</a:t>
            </a:r>
          </a:p>
          <a:p>
            <a:pPr marL="0" marR="0" lvl="0" indent="0" algn="l" defTabSz="85676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rPr>
              <a:t>Fully Managed File Shares in the Cloud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SMB and REST access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“Lift and shift” legacy apps</a:t>
            </a:r>
          </a:p>
        </p:txBody>
      </p:sp>
      <p:sp>
        <p:nvSpPr>
          <p:cNvPr id="265" name="Rectangle 264">
            <a:extLst>
              <a:ext uri="{FF2B5EF4-FFF2-40B4-BE49-F238E27FC236}">
                <a16:creationId xmlns:a16="http://schemas.microsoft.com/office/drawing/2014/main" id="{C6266CBA-6B5E-48A9-B162-20ADBAB97CB8}"/>
              </a:ext>
            </a:extLst>
          </p:cNvPr>
          <p:cNvSpPr/>
          <p:nvPr/>
        </p:nvSpPr>
        <p:spPr bwMode="auto">
          <a:xfrm>
            <a:off x="178107"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Disks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Persistent disks for Azure IaaS VMs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Unmanaged Disks</a:t>
            </a: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Managed Disks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lvl="1" defTabSz="856859"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Premium Storage Disks option: SSD based, high IOPS, low latency</a:t>
            </a:r>
          </a:p>
        </p:txBody>
      </p:sp>
      <p:sp>
        <p:nvSpPr>
          <p:cNvPr id="266" name="Rectangle 265">
            <a:extLst>
              <a:ext uri="{FF2B5EF4-FFF2-40B4-BE49-F238E27FC236}">
                <a16:creationId xmlns:a16="http://schemas.microsoft.com/office/drawing/2014/main" id="{132104DA-20CB-4824-8391-D33A01356F91}"/>
              </a:ext>
            </a:extLst>
          </p:cNvPr>
          <p:cNvSpPr/>
          <p:nvPr/>
        </p:nvSpPr>
        <p:spPr bwMode="auto">
          <a:xfrm>
            <a:off x="178107" y="5732932"/>
            <a:ext cx="11827158" cy="946248"/>
          </a:xfrm>
          <a:prstGeom prst="rect">
            <a:avLst/>
          </a:prstGeom>
          <a:solidFill>
            <a:srgbClr val="002050"/>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Durability, Encryption at Rest, Strongly Consistent Replication, Fault Tolerance, Auto Load-Balancing</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98F52BF1-B9DE-44E8-8656-8043D4B8B076}"/>
              </a:ext>
            </a:extLst>
          </p:cNvPr>
          <p:cNvGrpSpPr/>
          <p:nvPr/>
        </p:nvGrpSpPr>
        <p:grpSpPr>
          <a:xfrm>
            <a:off x="-53258" y="1192780"/>
            <a:ext cx="5500947" cy="1394482"/>
            <a:chOff x="148911" y="1211262"/>
            <a:chExt cx="5500947" cy="1394482"/>
          </a:xfrm>
        </p:grpSpPr>
        <p:sp>
          <p:nvSpPr>
            <p:cNvPr id="290" name="Rectangle 289">
              <a:extLst>
                <a:ext uri="{FF2B5EF4-FFF2-40B4-BE49-F238E27FC236}">
                  <a16:creationId xmlns:a16="http://schemas.microsoft.com/office/drawing/2014/main" id="{16D79BED-6659-4334-9C35-0E84F5408A36}"/>
                </a:ext>
              </a:extLst>
            </p:cNvPr>
            <p:cNvSpPr/>
            <p:nvPr/>
          </p:nvSpPr>
          <p:spPr bwMode="auto">
            <a:xfrm>
              <a:off x="380276" y="1211262"/>
              <a:ext cx="4705578" cy="1258715"/>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291" name="Group 290">
              <a:extLst>
                <a:ext uri="{FF2B5EF4-FFF2-40B4-BE49-F238E27FC236}">
                  <a16:creationId xmlns:a16="http://schemas.microsoft.com/office/drawing/2014/main" id="{88ADB6D8-8C98-4323-942B-AA177B463B16}"/>
                </a:ext>
              </a:extLst>
            </p:cNvPr>
            <p:cNvGrpSpPr/>
            <p:nvPr/>
          </p:nvGrpSpPr>
          <p:grpSpPr>
            <a:xfrm>
              <a:off x="1209908" y="1673113"/>
              <a:ext cx="2377141" cy="932631"/>
              <a:chOff x="8107511" y="4954363"/>
              <a:chExt cx="2377141" cy="932631"/>
            </a:xfrm>
          </p:grpSpPr>
          <p:sp>
            <p:nvSpPr>
              <p:cNvPr id="298" name="TextBox 45">
                <a:extLst>
                  <a:ext uri="{FF2B5EF4-FFF2-40B4-BE49-F238E27FC236}">
                    <a16:creationId xmlns:a16="http://schemas.microsoft.com/office/drawing/2014/main" id="{5AC7A7EE-A834-4F15-89ED-D6FBA994AF55}"/>
                  </a:ext>
                </a:extLst>
              </p:cNvPr>
              <p:cNvSpPr txBox="1"/>
              <p:nvPr/>
            </p:nvSpPr>
            <p:spPr>
              <a:xfrm>
                <a:off x="8107511" y="5139811"/>
                <a:ext cx="2377141"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299" name="Freeform 30">
                <a:extLst>
                  <a:ext uri="{FF2B5EF4-FFF2-40B4-BE49-F238E27FC236}">
                    <a16:creationId xmlns:a16="http://schemas.microsoft.com/office/drawing/2014/main" id="{15E3E8A0-8FD7-4335-A95B-CF54588A32BF}"/>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92" name="Group 291">
              <a:extLst>
                <a:ext uri="{FF2B5EF4-FFF2-40B4-BE49-F238E27FC236}">
                  <a16:creationId xmlns:a16="http://schemas.microsoft.com/office/drawing/2014/main" id="{01256D92-5F71-48E8-9F1A-FA1C00F99868}"/>
                </a:ext>
              </a:extLst>
            </p:cNvPr>
            <p:cNvGrpSpPr/>
            <p:nvPr/>
          </p:nvGrpSpPr>
          <p:grpSpPr>
            <a:xfrm>
              <a:off x="148911" y="1742616"/>
              <a:ext cx="1718120" cy="793625"/>
              <a:chOff x="7270490" y="4989638"/>
              <a:chExt cx="1718120" cy="793625"/>
            </a:xfrm>
          </p:grpSpPr>
          <p:sp>
            <p:nvSpPr>
              <p:cNvPr id="296" name="Freeform 21">
                <a:extLst>
                  <a:ext uri="{FF2B5EF4-FFF2-40B4-BE49-F238E27FC236}">
                    <a16:creationId xmlns:a16="http://schemas.microsoft.com/office/drawing/2014/main" id="{B7F21D3F-E336-4FE2-A4F5-6445330FEE69}"/>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97" name="TextBox 49">
                <a:extLst>
                  <a:ext uri="{FF2B5EF4-FFF2-40B4-BE49-F238E27FC236}">
                    <a16:creationId xmlns:a16="http://schemas.microsoft.com/office/drawing/2014/main" id="{DD3E588A-78E3-43DB-90C5-4E2474055DC0}"/>
                  </a:ext>
                </a:extLst>
              </p:cNvPr>
              <p:cNvSpPr txBox="1"/>
              <p:nvPr/>
            </p:nvSpPr>
            <p:spPr>
              <a:xfrm>
                <a:off x="7270490" y="5266271"/>
                <a:ext cx="1718120"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293" name="Group 292">
              <a:extLst>
                <a:ext uri="{FF2B5EF4-FFF2-40B4-BE49-F238E27FC236}">
                  <a16:creationId xmlns:a16="http://schemas.microsoft.com/office/drawing/2014/main" id="{9955A3B1-616C-45FE-A438-FC43AD890D88}"/>
                </a:ext>
              </a:extLst>
            </p:cNvPr>
            <p:cNvGrpSpPr/>
            <p:nvPr/>
          </p:nvGrpSpPr>
          <p:grpSpPr>
            <a:xfrm>
              <a:off x="2929925" y="1720328"/>
              <a:ext cx="2719933" cy="838201"/>
              <a:chOff x="9659512" y="4945062"/>
              <a:chExt cx="2719933" cy="838201"/>
            </a:xfrm>
          </p:grpSpPr>
          <p:sp>
            <p:nvSpPr>
              <p:cNvPr id="294" name="Freeform 21">
                <a:extLst>
                  <a:ext uri="{FF2B5EF4-FFF2-40B4-BE49-F238E27FC236}">
                    <a16:creationId xmlns:a16="http://schemas.microsoft.com/office/drawing/2014/main" id="{D2F12FFC-143C-4DAD-A9B5-D221868A2944}"/>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rgbClr val="353535"/>
                      </a:gs>
                      <a:gs pos="42857">
                        <a:srgbClr val="353535"/>
                      </a:gs>
                    </a:gsLst>
                    <a:lin ang="5400000" scaled="0"/>
                  </a:gradFill>
                  <a:effectLst/>
                  <a:uLnTx/>
                  <a:uFillTx/>
                  <a:latin typeface="Segoe UI Semilight"/>
                  <a:ea typeface="+mn-ea"/>
                  <a:cs typeface="Segoe UI" pitchFamily="34" charset="0"/>
                </a:endParaRPr>
              </a:p>
            </p:txBody>
          </p:sp>
          <p:sp>
            <p:nvSpPr>
              <p:cNvPr id="295" name="TextBox 50">
                <a:extLst>
                  <a:ext uri="{FF2B5EF4-FFF2-40B4-BE49-F238E27FC236}">
                    <a16:creationId xmlns:a16="http://schemas.microsoft.com/office/drawing/2014/main" id="{3F691630-CC3F-4B9F-B150-BFD2FE35FB6C}"/>
                  </a:ext>
                </a:extLst>
              </p:cNvPr>
              <p:cNvSpPr txBox="1"/>
              <p:nvPr/>
            </p:nvSpPr>
            <p:spPr>
              <a:xfrm>
                <a:off x="9659512" y="5266271"/>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268" name="Rectangle 267">
            <a:extLst>
              <a:ext uri="{FF2B5EF4-FFF2-40B4-BE49-F238E27FC236}">
                <a16:creationId xmlns:a16="http://schemas.microsoft.com/office/drawing/2014/main" id="{A5218815-8311-4316-AE6A-D33704EB1498}"/>
              </a:ext>
            </a:extLst>
          </p:cNvPr>
          <p:cNvSpPr/>
          <p:nvPr/>
        </p:nvSpPr>
        <p:spPr bwMode="auto">
          <a:xfrm>
            <a:off x="492582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Objects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Highly scalable, REST based cloud object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Block Blobs: Sequential file I/O</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Cool Tier Available</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Page Blobs: Random-write pattern data</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Append Blobs</a:t>
            </a:r>
          </a:p>
        </p:txBody>
      </p:sp>
      <p:sp>
        <p:nvSpPr>
          <p:cNvPr id="269" name="Rectangle 268">
            <a:extLst>
              <a:ext uri="{FF2B5EF4-FFF2-40B4-BE49-F238E27FC236}">
                <a16:creationId xmlns:a16="http://schemas.microsoft.com/office/drawing/2014/main" id="{23BAA6C8-8C17-4F29-B0A7-AF3554CA0477}"/>
              </a:ext>
            </a:extLst>
          </p:cNvPr>
          <p:cNvSpPr/>
          <p:nvPr/>
        </p:nvSpPr>
        <p:spPr bwMode="auto">
          <a:xfrm>
            <a:off x="967354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Queues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Reliable queues at scale for cloud services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Decouple and scale components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Message visibility timeout and update message to protect against unreliable dequeuers </a:t>
            </a:r>
          </a:p>
        </p:txBody>
      </p:sp>
      <p:sp>
        <p:nvSpPr>
          <p:cNvPr id="270" name="Rectangle 269">
            <a:extLst>
              <a:ext uri="{FF2B5EF4-FFF2-40B4-BE49-F238E27FC236}">
                <a16:creationId xmlns:a16="http://schemas.microsoft.com/office/drawing/2014/main" id="{083ECC87-ED15-4DC1-832A-7E83E1735DBB}"/>
              </a:ext>
            </a:extLst>
          </p:cNvPr>
          <p:cNvSpPr/>
          <p:nvPr/>
        </p:nvSpPr>
        <p:spPr bwMode="auto">
          <a:xfrm>
            <a:off x="729968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Tables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Massive auto-scaling NoSQL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Dynamic scaling based on load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Scale to PBs of table data </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Fast key/value lookups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grpSp>
        <p:nvGrpSpPr>
          <p:cNvPr id="271" name="Group 270">
            <a:extLst>
              <a:ext uri="{FF2B5EF4-FFF2-40B4-BE49-F238E27FC236}">
                <a16:creationId xmlns:a16="http://schemas.microsoft.com/office/drawing/2014/main" id="{8D4AD6A0-5FB6-47AF-B13F-62B04236D534}"/>
              </a:ext>
            </a:extLst>
          </p:cNvPr>
          <p:cNvGrpSpPr/>
          <p:nvPr/>
        </p:nvGrpSpPr>
        <p:grpSpPr>
          <a:xfrm>
            <a:off x="4930989" y="1195436"/>
            <a:ext cx="7945641" cy="1299102"/>
            <a:chOff x="5133158" y="1213918"/>
            <a:chExt cx="7945641" cy="1299102"/>
          </a:xfrm>
        </p:grpSpPr>
        <p:sp>
          <p:nvSpPr>
            <p:cNvPr id="272" name="Rectangle 271">
              <a:extLst>
                <a:ext uri="{FF2B5EF4-FFF2-40B4-BE49-F238E27FC236}">
                  <a16:creationId xmlns:a16="http://schemas.microsoft.com/office/drawing/2014/main" id="{9DA70F86-8392-450A-92F3-CB9469155CB7}"/>
                </a:ext>
              </a:extLst>
            </p:cNvPr>
            <p:cNvSpPr/>
            <p:nvPr/>
          </p:nvSpPr>
          <p:spPr bwMode="auto">
            <a:xfrm>
              <a:off x="5142474" y="1213918"/>
              <a:ext cx="7064958" cy="1256282"/>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273" name="Group 272">
              <a:extLst>
                <a:ext uri="{FF2B5EF4-FFF2-40B4-BE49-F238E27FC236}">
                  <a16:creationId xmlns:a16="http://schemas.microsoft.com/office/drawing/2014/main" id="{05388DDB-6C20-4725-B252-209E73BD88C7}"/>
                </a:ext>
              </a:extLst>
            </p:cNvPr>
            <p:cNvGrpSpPr/>
            <p:nvPr/>
          </p:nvGrpSpPr>
          <p:grpSpPr>
            <a:xfrm>
              <a:off x="5133158" y="1765837"/>
              <a:ext cx="2719933" cy="747183"/>
              <a:chOff x="385441" y="5036080"/>
              <a:chExt cx="2719933" cy="747183"/>
            </a:xfrm>
          </p:grpSpPr>
          <p:sp>
            <p:nvSpPr>
              <p:cNvPr id="288" name="TextBox 64">
                <a:extLst>
                  <a:ext uri="{FF2B5EF4-FFF2-40B4-BE49-F238E27FC236}">
                    <a16:creationId xmlns:a16="http://schemas.microsoft.com/office/drawing/2014/main" id="{A0257876-6C6F-4EA1-9766-8C27A33CCB03}"/>
                  </a:ext>
                </a:extLst>
              </p:cNvPr>
              <p:cNvSpPr txBox="1"/>
              <p:nvPr/>
            </p:nvSpPr>
            <p:spPr>
              <a:xfrm>
                <a:off x="38544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289" name="Freeform 699">
                <a:extLst>
                  <a:ext uri="{FF2B5EF4-FFF2-40B4-BE49-F238E27FC236}">
                    <a16:creationId xmlns:a16="http://schemas.microsoft.com/office/drawing/2014/main" id="{04ABEFC1-1257-40BB-8753-6EFC6187C9AA}"/>
                  </a:ext>
                </a:extLst>
              </p:cNvPr>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rgbClr val="353535"/>
              </a:solidFill>
              <a:ln w="0">
                <a:noFill/>
                <a:prstDash val="solid"/>
                <a:round/>
                <a:headEnd/>
                <a:tailEnd/>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4" name="Group 273">
              <a:extLst>
                <a:ext uri="{FF2B5EF4-FFF2-40B4-BE49-F238E27FC236}">
                  <a16:creationId xmlns:a16="http://schemas.microsoft.com/office/drawing/2014/main" id="{ED5423CE-7B61-4CCC-BEAA-B5FD8BF3B9A1}"/>
                </a:ext>
              </a:extLst>
            </p:cNvPr>
            <p:cNvGrpSpPr/>
            <p:nvPr/>
          </p:nvGrpSpPr>
          <p:grpSpPr>
            <a:xfrm>
              <a:off x="6935268" y="1765837"/>
              <a:ext cx="2719933" cy="747183"/>
              <a:chOff x="2187551" y="5036080"/>
              <a:chExt cx="2719933" cy="747183"/>
            </a:xfrm>
          </p:grpSpPr>
          <p:grpSp>
            <p:nvGrpSpPr>
              <p:cNvPr id="281" name="Group 280">
                <a:extLst>
                  <a:ext uri="{FF2B5EF4-FFF2-40B4-BE49-F238E27FC236}">
                    <a16:creationId xmlns:a16="http://schemas.microsoft.com/office/drawing/2014/main" id="{C95D5166-14F2-4392-B257-68A45322BC9E}"/>
                  </a:ext>
                </a:extLst>
              </p:cNvPr>
              <p:cNvGrpSpPr>
                <a:grpSpLocks noChangeAspect="1"/>
              </p:cNvGrpSpPr>
              <p:nvPr/>
            </p:nvGrpSpPr>
            <p:grpSpPr>
              <a:xfrm>
                <a:off x="2418123" y="5235396"/>
                <a:ext cx="253188" cy="254801"/>
                <a:chOff x="6512990" y="1747047"/>
                <a:chExt cx="1235956" cy="1270956"/>
              </a:xfrm>
              <a:solidFill>
                <a:srgbClr val="353535"/>
              </a:solidFill>
            </p:grpSpPr>
            <p:sp>
              <p:nvSpPr>
                <p:cNvPr id="283" name="Rectangle 282">
                  <a:extLst>
                    <a:ext uri="{FF2B5EF4-FFF2-40B4-BE49-F238E27FC236}">
                      <a16:creationId xmlns:a16="http://schemas.microsoft.com/office/drawing/2014/main" id="{2DBE6302-6843-4ED3-822C-60BF5F82EAF4}"/>
                    </a:ext>
                  </a:extLst>
                </p:cNvPr>
                <p:cNvSpPr>
                  <a:spLocks noChangeArrowheads="1"/>
                </p:cNvSpPr>
                <p:nvPr/>
              </p:nvSpPr>
              <p:spPr bwMode="auto">
                <a:xfrm>
                  <a:off x="6512990" y="1747047"/>
                  <a:ext cx="522386"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4" name="Rectangle 283">
                  <a:extLst>
                    <a:ext uri="{FF2B5EF4-FFF2-40B4-BE49-F238E27FC236}">
                      <a16:creationId xmlns:a16="http://schemas.microsoft.com/office/drawing/2014/main" id="{2D225A4E-A5C3-444A-9914-352C92193CCE}"/>
                    </a:ext>
                  </a:extLst>
                </p:cNvPr>
                <p:cNvSpPr>
                  <a:spLocks noChangeArrowheads="1"/>
                </p:cNvSpPr>
                <p:nvPr/>
              </p:nvSpPr>
              <p:spPr bwMode="auto">
                <a:xfrm>
                  <a:off x="7210403" y="1747047"/>
                  <a:ext cx="538542"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5" name="Rectangle 284">
                  <a:extLst>
                    <a:ext uri="{FF2B5EF4-FFF2-40B4-BE49-F238E27FC236}">
                      <a16:creationId xmlns:a16="http://schemas.microsoft.com/office/drawing/2014/main" id="{E4EB03E0-0FC4-41D7-87C7-C6419E9985DA}"/>
                    </a:ext>
                  </a:extLst>
                </p:cNvPr>
                <p:cNvSpPr>
                  <a:spLocks noChangeArrowheads="1"/>
                </p:cNvSpPr>
                <p:nvPr/>
              </p:nvSpPr>
              <p:spPr bwMode="auto">
                <a:xfrm>
                  <a:off x="6512990" y="2463304"/>
                  <a:ext cx="522385"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6" name="Rectangle 285">
                  <a:extLst>
                    <a:ext uri="{FF2B5EF4-FFF2-40B4-BE49-F238E27FC236}">
                      <a16:creationId xmlns:a16="http://schemas.microsoft.com/office/drawing/2014/main" id="{C7685164-4493-4110-BCE4-E14E6B46032F}"/>
                    </a:ext>
                  </a:extLst>
                </p:cNvPr>
                <p:cNvSpPr>
                  <a:spLocks noChangeArrowheads="1"/>
                </p:cNvSpPr>
                <p:nvPr/>
              </p:nvSpPr>
              <p:spPr bwMode="auto">
                <a:xfrm>
                  <a:off x="7210404" y="2463304"/>
                  <a:ext cx="538542" cy="554699"/>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7" name="Freeform 37">
                  <a:extLst>
                    <a:ext uri="{FF2B5EF4-FFF2-40B4-BE49-F238E27FC236}">
                      <a16:creationId xmlns:a16="http://schemas.microsoft.com/office/drawing/2014/main" id="{3251A43B-EF93-4E65-B73B-5122859E5491}"/>
                    </a:ext>
                  </a:extLst>
                </p:cNvPr>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rgbClr val="353535"/>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grpSp>
          <p:sp>
            <p:nvSpPr>
              <p:cNvPr id="282" name="TextBox 68">
                <a:extLst>
                  <a:ext uri="{FF2B5EF4-FFF2-40B4-BE49-F238E27FC236}">
                    <a16:creationId xmlns:a16="http://schemas.microsoft.com/office/drawing/2014/main" id="{D184FDAB-2711-42BA-81A4-7C6F00CECC3D}"/>
                  </a:ext>
                </a:extLst>
              </p:cNvPr>
              <p:cNvSpPr txBox="1"/>
              <p:nvPr/>
            </p:nvSpPr>
            <p:spPr>
              <a:xfrm>
                <a:off x="218755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275" name="Group 274">
              <a:extLst>
                <a:ext uri="{FF2B5EF4-FFF2-40B4-BE49-F238E27FC236}">
                  <a16:creationId xmlns:a16="http://schemas.microsoft.com/office/drawing/2014/main" id="{C09A6207-AFCE-41DD-BBAC-3E6999803079}"/>
                </a:ext>
              </a:extLst>
            </p:cNvPr>
            <p:cNvGrpSpPr/>
            <p:nvPr/>
          </p:nvGrpSpPr>
          <p:grpSpPr>
            <a:xfrm>
              <a:off x="10358866" y="1765837"/>
              <a:ext cx="2719933" cy="747183"/>
              <a:chOff x="5611149" y="4984470"/>
              <a:chExt cx="2719933" cy="747183"/>
            </a:xfrm>
          </p:grpSpPr>
          <p:sp>
            <p:nvSpPr>
              <p:cNvPr id="279" name="TextBox 75">
                <a:extLst>
                  <a:ext uri="{FF2B5EF4-FFF2-40B4-BE49-F238E27FC236}">
                    <a16:creationId xmlns:a16="http://schemas.microsoft.com/office/drawing/2014/main" id="{5C252DCD-4F07-49DA-B253-E5F59B165A1A}"/>
                  </a:ext>
                </a:extLst>
              </p:cNvPr>
              <p:cNvSpPr txBox="1"/>
              <p:nvPr/>
            </p:nvSpPr>
            <p:spPr>
              <a:xfrm>
                <a:off x="5611149" y="498447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280" name="Freeform 10">
                <a:extLst>
                  <a:ext uri="{FF2B5EF4-FFF2-40B4-BE49-F238E27FC236}">
                    <a16:creationId xmlns:a16="http://schemas.microsoft.com/office/drawing/2014/main" id="{A12BF04C-D4D3-40BE-8073-D7D1C5756969}"/>
                  </a:ext>
                </a:extLst>
              </p:cNvPr>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400BB98D-6A67-48B7-8B42-7D0E0591DA06}"/>
                </a:ext>
              </a:extLst>
            </p:cNvPr>
            <p:cNvGrpSpPr/>
            <p:nvPr/>
          </p:nvGrpSpPr>
          <p:grpSpPr>
            <a:xfrm>
              <a:off x="8538014" y="1880932"/>
              <a:ext cx="2719933" cy="516992"/>
              <a:chOff x="3790297" y="5095254"/>
              <a:chExt cx="2719933" cy="516992"/>
            </a:xfrm>
          </p:grpSpPr>
          <p:sp>
            <p:nvSpPr>
              <p:cNvPr id="277" name="Freeform 5">
                <a:extLst>
                  <a:ext uri="{FF2B5EF4-FFF2-40B4-BE49-F238E27FC236}">
                    <a16:creationId xmlns:a16="http://schemas.microsoft.com/office/drawing/2014/main" id="{4D97E02C-0236-441A-9F0F-2D3C0E2A6E76}"/>
                  </a:ext>
                </a:extLst>
              </p:cNvPr>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rgbClr val="353535"/>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78" name="TextBox 79">
                <a:extLst>
                  <a:ext uri="{FF2B5EF4-FFF2-40B4-BE49-F238E27FC236}">
                    <a16:creationId xmlns:a16="http://schemas.microsoft.com/office/drawing/2014/main" id="{E30B6741-DD25-4ABB-8789-3C6E7D9B5511}"/>
                  </a:ext>
                </a:extLst>
              </p:cNvPr>
              <p:cNvSpPr txBox="1"/>
              <p:nvPr/>
            </p:nvSpPr>
            <p:spPr>
              <a:xfrm>
                <a:off x="3790297" y="5095254"/>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Tree>
    <p:extLst>
      <p:ext uri="{BB962C8B-B14F-4D97-AF65-F5344CB8AC3E}">
        <p14:creationId xmlns:p14="http://schemas.microsoft.com/office/powerpoint/2010/main" val="331717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91CCE-59E5-4EF7-8DB4-C0000C722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476" y="1743285"/>
            <a:ext cx="7019048" cy="3371429"/>
          </a:xfrm>
          <a:prstGeom prst="rect">
            <a:avLst/>
          </a:prstGeom>
        </p:spPr>
      </p:pic>
      <p:sp>
        <p:nvSpPr>
          <p:cNvPr id="4" name="Title 3">
            <a:extLst>
              <a:ext uri="{FF2B5EF4-FFF2-40B4-BE49-F238E27FC236}">
                <a16:creationId xmlns:a16="http://schemas.microsoft.com/office/drawing/2014/main" id="{ADACCBE1-7723-4AD5-8392-F3B87770D7C1}"/>
              </a:ext>
            </a:extLst>
          </p:cNvPr>
          <p:cNvSpPr>
            <a:spLocks noGrp="1"/>
          </p:cNvSpPr>
          <p:nvPr>
            <p:ph type="title"/>
          </p:nvPr>
        </p:nvSpPr>
        <p:spPr/>
        <p:txBody>
          <a:bodyPr/>
          <a:lstStyle/>
          <a:p>
            <a:r>
              <a:rPr lang="fr-CA" dirty="0"/>
              <a:t>Files Structure</a:t>
            </a:r>
            <a:br>
              <a:rPr lang="fr-CA" dirty="0"/>
            </a:br>
            <a:endParaRPr lang="fr-CA" dirty="0"/>
          </a:p>
        </p:txBody>
      </p:sp>
    </p:spTree>
    <p:extLst>
      <p:ext uri="{BB962C8B-B14F-4D97-AF65-F5344CB8AC3E}">
        <p14:creationId xmlns:p14="http://schemas.microsoft.com/office/powerpoint/2010/main" val="3508965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0EA80671-F36D-45BF-B7E7-E43954692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524" y="2067095"/>
            <a:ext cx="4380952" cy="2723809"/>
          </a:xfrm>
          <a:prstGeom prst="rect">
            <a:avLst/>
          </a:prstGeom>
          <a:ln>
            <a:solidFill>
              <a:schemeClr val="bg1">
                <a:alpha val="99000"/>
              </a:schemeClr>
            </a:solidFill>
          </a:ln>
        </p:spPr>
      </p:pic>
      <p:sp>
        <p:nvSpPr>
          <p:cNvPr id="2" name="Title 1">
            <a:extLst>
              <a:ext uri="{FF2B5EF4-FFF2-40B4-BE49-F238E27FC236}">
                <a16:creationId xmlns:a16="http://schemas.microsoft.com/office/drawing/2014/main" id="{C41F4A74-F4EE-41A3-89DA-0F1356856EEE}"/>
              </a:ext>
            </a:extLst>
          </p:cNvPr>
          <p:cNvSpPr>
            <a:spLocks noGrp="1"/>
          </p:cNvSpPr>
          <p:nvPr>
            <p:ph type="title"/>
          </p:nvPr>
        </p:nvSpPr>
        <p:spPr/>
        <p:txBody>
          <a:bodyPr/>
          <a:lstStyle/>
          <a:p>
            <a:r>
              <a:rPr lang="fr-CA" dirty="0"/>
              <a:t>Blob Structure</a:t>
            </a:r>
            <a:br>
              <a:rPr lang="fr-CA" dirty="0"/>
            </a:br>
            <a:endParaRPr lang="fr-CA" dirty="0"/>
          </a:p>
        </p:txBody>
      </p:sp>
    </p:spTree>
    <p:extLst>
      <p:ext uri="{BB962C8B-B14F-4D97-AF65-F5344CB8AC3E}">
        <p14:creationId xmlns:p14="http://schemas.microsoft.com/office/powerpoint/2010/main" val="20306310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4EF338-7664-483E-951E-97443DF6A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571" y="1860746"/>
            <a:ext cx="5942857" cy="3136508"/>
          </a:xfrm>
          <a:prstGeom prst="rect">
            <a:avLst/>
          </a:prstGeom>
        </p:spPr>
      </p:pic>
      <p:sp>
        <p:nvSpPr>
          <p:cNvPr id="7" name="Title 6">
            <a:extLst>
              <a:ext uri="{FF2B5EF4-FFF2-40B4-BE49-F238E27FC236}">
                <a16:creationId xmlns:a16="http://schemas.microsoft.com/office/drawing/2014/main" id="{FA2D61B3-D080-4D02-861F-DEFD13319511}"/>
              </a:ext>
            </a:extLst>
          </p:cNvPr>
          <p:cNvSpPr>
            <a:spLocks noGrp="1"/>
          </p:cNvSpPr>
          <p:nvPr>
            <p:ph type="title"/>
          </p:nvPr>
        </p:nvSpPr>
        <p:spPr/>
        <p:txBody>
          <a:bodyPr/>
          <a:lstStyle/>
          <a:p>
            <a:r>
              <a:rPr lang="fr-CA" dirty="0"/>
              <a:t>Table Structure</a:t>
            </a:r>
            <a:br>
              <a:rPr lang="fr-CA" dirty="0"/>
            </a:br>
            <a:endParaRPr lang="fr-CA" dirty="0"/>
          </a:p>
        </p:txBody>
      </p:sp>
    </p:spTree>
    <p:extLst>
      <p:ext uri="{BB962C8B-B14F-4D97-AF65-F5344CB8AC3E}">
        <p14:creationId xmlns:p14="http://schemas.microsoft.com/office/powerpoint/2010/main" val="18192275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20000"/>
              </a:spcBef>
              <a:buSzPct val="90000"/>
            </a:pPr>
            <a:endParaRPr lang="en-US" dirty="0">
              <a:solidFill>
                <a:schemeClr val="bg1"/>
              </a:solidFill>
            </a:endParaRPr>
          </a:p>
        </p:txBody>
      </p:sp>
      <p:pic>
        <p:nvPicPr>
          <p:cNvPr id="3" name="Picture 2">
            <a:extLst>
              <a:ext uri="{FF2B5EF4-FFF2-40B4-BE49-F238E27FC236}">
                <a16:creationId xmlns:a16="http://schemas.microsoft.com/office/drawing/2014/main" id="{9E97C43B-79E3-4458-98DC-D3382813F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11" y="2200549"/>
            <a:ext cx="4078577" cy="2456901"/>
          </a:xfrm>
          <a:prstGeom prst="rect">
            <a:avLst/>
          </a:prstGeom>
        </p:spPr>
      </p:pic>
      <p:sp>
        <p:nvSpPr>
          <p:cNvPr id="5" name="Title 4">
            <a:extLst>
              <a:ext uri="{FF2B5EF4-FFF2-40B4-BE49-F238E27FC236}">
                <a16:creationId xmlns:a16="http://schemas.microsoft.com/office/drawing/2014/main" id="{68D437CD-6A68-4682-8C47-E3352B219BDD}"/>
              </a:ext>
            </a:extLst>
          </p:cNvPr>
          <p:cNvSpPr>
            <a:spLocks noGrp="1"/>
          </p:cNvSpPr>
          <p:nvPr>
            <p:ph type="title"/>
          </p:nvPr>
        </p:nvSpPr>
        <p:spPr/>
        <p:txBody>
          <a:bodyPr/>
          <a:lstStyle/>
          <a:p>
            <a:r>
              <a:rPr lang="fr-CA" dirty="0"/>
              <a:t>Queue Structure</a:t>
            </a:r>
            <a:br>
              <a:rPr lang="fr-CA" dirty="0"/>
            </a:br>
            <a:endParaRPr lang="fr-CA" dirty="0"/>
          </a:p>
        </p:txBody>
      </p:sp>
    </p:spTree>
    <p:extLst>
      <p:ext uri="{BB962C8B-B14F-4D97-AF65-F5344CB8AC3E}">
        <p14:creationId xmlns:p14="http://schemas.microsoft.com/office/powerpoint/2010/main" val="19430769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20000"/>
              </a:spcBef>
              <a:buSzPct val="90000"/>
            </a:pPr>
            <a:r>
              <a:rPr lang="en-US" dirty="0">
                <a:solidFill>
                  <a:schemeClr val="bg1"/>
                </a:solidFill>
              </a:rPr>
              <a:t>Blob Tiers</a:t>
            </a:r>
          </a:p>
        </p:txBody>
      </p:sp>
      <p:sp>
        <p:nvSpPr>
          <p:cNvPr id="2" name="Rectangle 1">
            <a:extLst>
              <a:ext uri="{FF2B5EF4-FFF2-40B4-BE49-F238E27FC236}">
                <a16:creationId xmlns:a16="http://schemas.microsoft.com/office/drawing/2014/main" id="{4775BC04-38DF-4588-8F70-9BFF08CD6692}"/>
              </a:ext>
            </a:extLst>
          </p:cNvPr>
          <p:cNvSpPr/>
          <p:nvPr/>
        </p:nvSpPr>
        <p:spPr>
          <a:xfrm>
            <a:off x="142808" y="1093796"/>
            <a:ext cx="6096000" cy="5293757"/>
          </a:xfrm>
          <a:prstGeom prst="rect">
            <a:avLst/>
          </a:prstGeom>
        </p:spPr>
        <p:txBody>
          <a:bodyPr>
            <a:spAutoFit/>
          </a:bodyPr>
          <a:lstStyle/>
          <a:p>
            <a:pPr marL="0" lvl="1" defTabSz="932742">
              <a:lnSpc>
                <a:spcPct val="90000"/>
              </a:lnSpc>
              <a:spcBef>
                <a:spcPct val="20000"/>
              </a:spcBef>
              <a:buSzPct val="90000"/>
            </a:pPr>
            <a:r>
              <a:rPr lang="en-US" sz="2800" dirty="0">
                <a:solidFill>
                  <a:schemeClr val="bg1"/>
                </a:solidFill>
                <a:latin typeface="Segoe UI Semilight"/>
              </a:rPr>
              <a:t>Hot – for commonly used data</a:t>
            </a:r>
          </a:p>
          <a:p>
            <a:pPr marL="0" lvl="1" defTabSz="932742">
              <a:lnSpc>
                <a:spcPct val="90000"/>
              </a:lnSpc>
              <a:spcBef>
                <a:spcPct val="20000"/>
              </a:spcBef>
              <a:buSzPct val="90000"/>
            </a:pPr>
            <a:r>
              <a:rPr lang="en-US" sz="2800" dirty="0">
                <a:solidFill>
                  <a:schemeClr val="bg1"/>
                </a:solidFill>
                <a:latin typeface="Segoe UI Semilight"/>
              </a:rPr>
              <a:t>Cool – for rarely used data</a:t>
            </a:r>
          </a:p>
          <a:p>
            <a:pPr marL="0" lvl="1" defTabSz="932742">
              <a:lnSpc>
                <a:spcPct val="90000"/>
              </a:lnSpc>
              <a:spcBef>
                <a:spcPct val="20000"/>
              </a:spcBef>
              <a:buSzPct val="90000"/>
            </a:pPr>
            <a:endParaRPr lang="en-US" sz="2000" dirty="0">
              <a:solidFill>
                <a:schemeClr val="bg1"/>
              </a:solidFill>
              <a:latin typeface="Segoe UI Semilight"/>
            </a:endParaRPr>
          </a:p>
          <a:p>
            <a:pPr marL="0" lvl="1" defTabSz="932742">
              <a:lnSpc>
                <a:spcPct val="90000"/>
              </a:lnSpc>
              <a:spcBef>
                <a:spcPct val="20000"/>
              </a:spcBef>
              <a:buSzPct val="90000"/>
            </a:pPr>
            <a:r>
              <a:rPr lang="en-US" sz="2000" dirty="0">
                <a:solidFill>
                  <a:schemeClr val="bg1"/>
                </a:solidFill>
                <a:latin typeface="Segoe UI Semilight"/>
              </a:rPr>
              <a:t>API is 100% identical; similar throughput and latency</a:t>
            </a:r>
          </a:p>
          <a:p>
            <a:pPr marL="0" lvl="1" defTabSz="932742">
              <a:lnSpc>
                <a:spcPct val="90000"/>
              </a:lnSpc>
              <a:spcBef>
                <a:spcPct val="20000"/>
              </a:spcBef>
              <a:buSzPct val="90000"/>
            </a:pPr>
            <a:r>
              <a:rPr lang="en-US" sz="2000" dirty="0">
                <a:solidFill>
                  <a:schemeClr val="bg1"/>
                </a:solidFill>
                <a:latin typeface="Segoe UI Semilight"/>
              </a:rPr>
              <a:t>Same durability options: LRS, GRS, RA-GRS</a:t>
            </a:r>
          </a:p>
          <a:p>
            <a:pPr marL="0" lvl="1" defTabSz="932742">
              <a:lnSpc>
                <a:spcPct val="90000"/>
              </a:lnSpc>
              <a:spcBef>
                <a:spcPct val="20000"/>
              </a:spcBef>
              <a:buSzPct val="90000"/>
            </a:pPr>
            <a:r>
              <a:rPr lang="en-US" sz="2000" dirty="0">
                <a:solidFill>
                  <a:schemeClr val="bg1"/>
                </a:solidFill>
                <a:latin typeface="Segoe UI Semilight"/>
              </a:rPr>
              <a:t>Availability: </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- 99%</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- 99.9%. Higher for RA-GRS reads</a:t>
            </a:r>
            <a:br>
              <a:rPr lang="en-US" sz="2000" dirty="0">
                <a:solidFill>
                  <a:schemeClr val="bg1"/>
                </a:solidFill>
                <a:latin typeface="Segoe UI Semilight"/>
              </a:rPr>
            </a:br>
            <a:endParaRPr lang="en-US" sz="2000" dirty="0">
              <a:solidFill>
                <a:schemeClr val="bg1"/>
              </a:solidFill>
              <a:latin typeface="Segoe UI Semilight"/>
            </a:endParaRPr>
          </a:p>
          <a:p>
            <a:pPr lvl="0" defTabSz="932742">
              <a:lnSpc>
                <a:spcPct val="90000"/>
              </a:lnSpc>
              <a:spcBef>
                <a:spcPct val="20000"/>
              </a:spcBef>
              <a:buSzPct val="90000"/>
            </a:pPr>
            <a:r>
              <a:rPr lang="en-US" sz="2800" dirty="0">
                <a:solidFill>
                  <a:schemeClr val="bg1"/>
                </a:solidFill>
                <a:latin typeface="Segoe UI Light"/>
              </a:rPr>
              <a:t>Pricing to match your workload</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Lower access prices for frequent use</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Lower storage prices for high volume</a:t>
            </a:r>
          </a:p>
          <a:p>
            <a:pPr marL="0" lvl="1" defTabSz="932742">
              <a:lnSpc>
                <a:spcPct val="90000"/>
              </a:lnSpc>
              <a:spcBef>
                <a:spcPct val="20000"/>
              </a:spcBef>
              <a:buSzPct val="90000"/>
            </a:pPr>
            <a:endParaRPr lang="en-US" sz="2000" dirty="0">
              <a:solidFill>
                <a:schemeClr val="bg1"/>
              </a:solidFill>
              <a:latin typeface="Segoe UI Semilight"/>
            </a:endParaRPr>
          </a:p>
          <a:p>
            <a:pPr lvl="0" defTabSz="932742">
              <a:lnSpc>
                <a:spcPct val="90000"/>
              </a:lnSpc>
              <a:spcBef>
                <a:spcPct val="20000"/>
              </a:spcBef>
              <a:buSzPct val="90000"/>
            </a:pPr>
            <a:r>
              <a:rPr lang="en-US" sz="3200" dirty="0">
                <a:solidFill>
                  <a:schemeClr val="bg1"/>
                </a:solidFill>
                <a:latin typeface="Segoe UI Light"/>
              </a:rPr>
              <a:t>Switch account tiers as needed</a:t>
            </a:r>
            <a:endParaRPr lang="en-US" sz="4000" dirty="0">
              <a:solidFill>
                <a:schemeClr val="bg1"/>
              </a:solidFill>
              <a:latin typeface="Segoe UI Light"/>
            </a:endParaRPr>
          </a:p>
        </p:txBody>
      </p:sp>
      <p:sp>
        <p:nvSpPr>
          <p:cNvPr id="49" name="Rectangle 48">
            <a:extLst>
              <a:ext uri="{FF2B5EF4-FFF2-40B4-BE49-F238E27FC236}">
                <a16:creationId xmlns:a16="http://schemas.microsoft.com/office/drawing/2014/main" id="{0AAE95F4-912E-4717-BE1C-79F67CEAEAB3}"/>
              </a:ext>
            </a:extLst>
          </p:cNvPr>
          <p:cNvSpPr/>
          <p:nvPr/>
        </p:nvSpPr>
        <p:spPr bwMode="auto">
          <a:xfrm>
            <a:off x="7198786" y="1881857"/>
            <a:ext cx="3456164" cy="362385"/>
          </a:xfrm>
          <a:prstGeom prst="rect">
            <a:avLst/>
          </a:prstGeom>
          <a:solidFill>
            <a:srgbClr val="002050"/>
          </a:solidFill>
          <a:ln w="3175" cap="flat" cmpd="sng" algn="ctr">
            <a:noFill/>
            <a:prstDash val="solid"/>
            <a:headEnd type="none" w="med" len="med"/>
            <a:tailEnd type="none" w="med" len="med"/>
          </a:ln>
          <a:effectLst/>
        </p:spPr>
        <p:txBody>
          <a:bodyPr vert="horz" wrap="square" lIns="0" tIns="45719" rIns="0" bIns="45719" numCol="1" rtlCol="0" anchor="ctr" anchorCtr="0" compatLnSpc="1">
            <a:prstTxWarp prst="textNoShape">
              <a:avLst/>
            </a:prstTxWarp>
          </a:bodyPr>
          <a:lstStyle/>
          <a:p>
            <a:pPr marL="0" marR="0" lvl="0" indent="0" algn="ctr" defTabSz="914262"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chemeClr val="bg1"/>
                </a:solidFill>
                <a:effectLst/>
                <a:uLnTx/>
                <a:uFillTx/>
                <a:latin typeface="Segoe UI Semilight"/>
                <a:ea typeface="+mn-ea"/>
                <a:cs typeface="+mn-cs"/>
              </a:rPr>
              <a:t>Blob REST API</a:t>
            </a:r>
          </a:p>
        </p:txBody>
      </p:sp>
      <p:sp>
        <p:nvSpPr>
          <p:cNvPr id="50" name="Up-Down Arrow 9">
            <a:extLst>
              <a:ext uri="{FF2B5EF4-FFF2-40B4-BE49-F238E27FC236}">
                <a16:creationId xmlns:a16="http://schemas.microsoft.com/office/drawing/2014/main" id="{5CA1C82D-ADBF-4F86-A189-2CB955B58316}"/>
              </a:ext>
            </a:extLst>
          </p:cNvPr>
          <p:cNvSpPr/>
          <p:nvPr/>
        </p:nvSpPr>
        <p:spPr bwMode="auto">
          <a:xfrm>
            <a:off x="7936649" y="2291860"/>
            <a:ext cx="328786" cy="50744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1" name="Up-Down Arrow 10">
            <a:extLst>
              <a:ext uri="{FF2B5EF4-FFF2-40B4-BE49-F238E27FC236}">
                <a16:creationId xmlns:a16="http://schemas.microsoft.com/office/drawing/2014/main" id="{2353417B-A016-488F-BFF9-5074709C6738}"/>
              </a:ext>
            </a:extLst>
          </p:cNvPr>
          <p:cNvSpPr/>
          <p:nvPr/>
        </p:nvSpPr>
        <p:spPr bwMode="auto">
          <a:xfrm>
            <a:off x="9560653" y="2295031"/>
            <a:ext cx="356433" cy="50427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88C4A4E8-C7D8-4742-AC6C-A1459E200077}"/>
              </a:ext>
            </a:extLst>
          </p:cNvPr>
          <p:cNvSpPr/>
          <p:nvPr/>
        </p:nvSpPr>
        <p:spPr bwMode="auto">
          <a:xfrm>
            <a:off x="7198786" y="2870730"/>
            <a:ext cx="1676162" cy="1980919"/>
          </a:xfrm>
          <a:prstGeom prst="rect">
            <a:avLst/>
          </a:prstGeom>
          <a:solidFill>
            <a:srgbClr val="FF33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Hot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Lower Transaction cost</a:t>
            </a:r>
          </a:p>
        </p:txBody>
      </p:sp>
      <p:sp>
        <p:nvSpPr>
          <p:cNvPr id="53" name="Rectangle 52">
            <a:extLst>
              <a:ext uri="{FF2B5EF4-FFF2-40B4-BE49-F238E27FC236}">
                <a16:creationId xmlns:a16="http://schemas.microsoft.com/office/drawing/2014/main" id="{65B67D33-07F9-4060-8224-64A99758C9C4}"/>
              </a:ext>
            </a:extLst>
          </p:cNvPr>
          <p:cNvSpPr/>
          <p:nvPr/>
        </p:nvSpPr>
        <p:spPr bwMode="auto">
          <a:xfrm>
            <a:off x="8978786" y="2870730"/>
            <a:ext cx="1676162" cy="1980919"/>
          </a:xfrm>
          <a:prstGeom prst="rect">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Cool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Lower Capacity cost</a:t>
            </a:r>
            <a:endParaRPr kumimoji="0" lang="en-US" sz="16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Left-Right Arrow 12">
            <a:extLst>
              <a:ext uri="{FF2B5EF4-FFF2-40B4-BE49-F238E27FC236}">
                <a16:creationId xmlns:a16="http://schemas.microsoft.com/office/drawing/2014/main" id="{A39899B5-464B-4AA4-A87E-4DC558496E02}"/>
              </a:ext>
            </a:extLst>
          </p:cNvPr>
          <p:cNvSpPr/>
          <p:nvPr/>
        </p:nvSpPr>
        <p:spPr bwMode="auto">
          <a:xfrm>
            <a:off x="8086974" y="5018798"/>
            <a:ext cx="1679785" cy="380945"/>
          </a:xfrm>
          <a:prstGeom prst="leftRight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A5B92513-96B9-4644-931D-7454425C4F65}"/>
              </a:ext>
            </a:extLst>
          </p:cNvPr>
          <p:cNvSpPr txBox="1"/>
          <p:nvPr/>
        </p:nvSpPr>
        <p:spPr>
          <a:xfrm>
            <a:off x="7833146" y="5478137"/>
            <a:ext cx="2291280" cy="489451"/>
          </a:xfrm>
          <a:prstGeom prst="rect">
            <a:avLst/>
          </a:prstGeom>
          <a:noFill/>
        </p:spPr>
        <p:txBody>
          <a:bodyPr wrap="none" lIns="182854" tIns="146283" rIns="182854" bIns="146283" rtlCol="0">
            <a:spAutoFit/>
          </a:bodyPr>
          <a:lstStyle/>
          <a:p>
            <a:pPr defTabSz="914374">
              <a:lnSpc>
                <a:spcPct val="90000"/>
              </a:lnSpc>
              <a:spcAft>
                <a:spcPts val="600"/>
              </a:spcAft>
              <a:defRPr/>
            </a:pPr>
            <a:r>
              <a:rPr lang="en-US" sz="1401" kern="0" dirty="0">
                <a:solidFill>
                  <a:schemeClr val="bg1"/>
                </a:solidFill>
                <a:latin typeface="Segoe UI Semilight"/>
              </a:rPr>
              <a:t>Account level conversion</a:t>
            </a:r>
          </a:p>
        </p:txBody>
      </p:sp>
    </p:spTree>
    <p:extLst>
      <p:ext uri="{BB962C8B-B14F-4D97-AF65-F5344CB8AC3E}">
        <p14:creationId xmlns:p14="http://schemas.microsoft.com/office/powerpoint/2010/main" val="184474206"/>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1400</Words>
  <Application>Microsoft Office PowerPoint</Application>
  <PresentationFormat>Widescreen</PresentationFormat>
  <Paragraphs>191</Paragraphs>
  <Slides>17</Slides>
  <Notes>11</Notes>
  <HiddenSlides>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MS PGothic</vt:lpstr>
      <vt:lpstr>Arial</vt:lpstr>
      <vt:lpstr>Calibri</vt:lpstr>
      <vt:lpstr>Segoe UI</vt:lpstr>
      <vt:lpstr>Segoe UI Light</vt:lpstr>
      <vt:lpstr>Segoe UI Semilight</vt:lpstr>
      <vt:lpstr>Wingdings</vt:lpstr>
      <vt:lpstr>1_Azure Event</vt:lpstr>
      <vt:lpstr>2_Azure Event</vt:lpstr>
      <vt:lpstr>5-30711_TR22_BO_CT_Template</vt:lpstr>
      <vt:lpstr>Step 2 Exploring Azure Storage</vt:lpstr>
      <vt:lpstr>Goal</vt:lpstr>
      <vt:lpstr>Queue-Based Load Leveling</vt:lpstr>
      <vt:lpstr>PowerPoint Presentation</vt:lpstr>
      <vt:lpstr>Files Structure </vt:lpstr>
      <vt:lpstr>Blob Structure </vt:lpstr>
      <vt:lpstr>Table Structure </vt:lpstr>
      <vt:lpstr>Queue Structure </vt:lpstr>
      <vt:lpstr>PowerPoint Presentation</vt:lpstr>
      <vt:lpstr>PowerPoint Presentation</vt:lpstr>
      <vt:lpstr>Create Azure Storage Account : Portal</vt:lpstr>
      <vt:lpstr>Create Azure Storage Account: CLI 2.0</vt:lpstr>
      <vt:lpstr>Let’s code! </vt:lpstr>
      <vt:lpstr>Competing Consumers</vt:lpstr>
      <vt:lpstr>Priority Queue</vt:lpstr>
      <vt:lpstr>Priority Queue</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Alexandre Brisebois</cp:lastModifiedBy>
  <cp:revision>30</cp:revision>
  <dcterms:created xsi:type="dcterms:W3CDTF">2017-04-09T20:59:37Z</dcterms:created>
  <dcterms:modified xsi:type="dcterms:W3CDTF">2017-04-18T00:30:32Z</dcterms:modified>
</cp:coreProperties>
</file>